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60" r:id="rId4"/>
    <p:sldId id="261" r:id="rId5"/>
    <p:sldId id="300" r:id="rId6"/>
    <p:sldId id="271" r:id="rId7"/>
    <p:sldId id="287" r:id="rId8"/>
    <p:sldId id="288" r:id="rId9"/>
    <p:sldId id="259" r:id="rId10"/>
    <p:sldId id="276" r:id="rId11"/>
    <p:sldId id="298" r:id="rId12"/>
    <p:sldId id="257" r:id="rId13"/>
    <p:sldId id="277" r:id="rId14"/>
    <p:sldId id="302" r:id="rId15"/>
    <p:sldId id="280" r:id="rId16"/>
    <p:sldId id="281" r:id="rId17"/>
    <p:sldId id="282" r:id="rId18"/>
    <p:sldId id="283" r:id="rId19"/>
    <p:sldId id="284" r:id="rId20"/>
    <p:sldId id="278" r:id="rId21"/>
    <p:sldId id="285" r:id="rId22"/>
    <p:sldId id="297" r:id="rId23"/>
    <p:sldId id="286" r:id="rId24"/>
    <p:sldId id="304" r:id="rId25"/>
    <p:sldId id="305" r:id="rId26"/>
    <p:sldId id="258" r:id="rId27"/>
    <p:sldId id="307" r:id="rId28"/>
    <p:sldId id="264" r:id="rId29"/>
    <p:sldId id="308" r:id="rId30"/>
    <p:sldId id="309" r:id="rId31"/>
    <p:sldId id="310" r:id="rId32"/>
    <p:sldId id="311" r:id="rId33"/>
    <p:sldId id="312" r:id="rId34"/>
    <p:sldId id="263" r:id="rId35"/>
    <p:sldId id="313" r:id="rId36"/>
    <p:sldId id="314" r:id="rId37"/>
    <p:sldId id="267" r:id="rId38"/>
    <p:sldId id="306" r:id="rId39"/>
    <p:sldId id="315" r:id="rId40"/>
    <p:sldId id="262" r:id="rId41"/>
    <p:sldId id="289" r:id="rId42"/>
    <p:sldId id="294" r:id="rId43"/>
    <p:sldId id="291" r:id="rId44"/>
    <p:sldId id="293" r:id="rId45"/>
    <p:sldId id="295" r:id="rId46"/>
    <p:sldId id="2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 B Kurland" initials="RK" lastIdx="4" clrIdx="0">
    <p:extLst>
      <p:ext uri="{19B8F6BF-5375-455C-9EA6-DF929625EA0E}">
        <p15:presenceInfo xmlns:p15="http://schemas.microsoft.com/office/powerpoint/2012/main" userId="S::rkurland@marin.edu::9699908c-9c3b-42f1-b7ce-a0e5c21529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CBA02-3999-D858-169A-46FBEC1B8543}" v="663" dt="2020-04-02T17:26:06.178"/>
    <p1510:client id="{076EE731-A0C3-60C8-DF40-F50ED6F2B38C}" v="1923" dt="2020-02-26T22:13:03.846"/>
    <p1510:client id="{1F114C27-D9AF-CF7B-3B1C-3A5CE9AD9754}" v="3115" dt="2020-04-01T20:25:05.903"/>
    <p1510:client id="{20A380DB-AD29-7BDC-FE29-5A9E56ABF20A}" v="1013" dt="2020-04-23T18:17:21.509"/>
    <p1510:client id="{448C9DA4-B5B7-494D-B19F-E2245F938506}" v="777" dt="2020-02-19T23:36:49.330"/>
    <p1510:client id="{63537E5F-CAC0-315D-D3E3-0E630000CCF8}" v="2274" dt="2020-02-24T22:05:34.470"/>
    <p1510:client id="{8C14A5EB-403E-C3A8-8EED-C0C8A1F4D003}" v="852" dt="2020-03-04T18:46:58.478"/>
    <p1510:client id="{8D08B0B9-E9B4-994D-EAF9-038AD0800253}" v="102" dt="2020-02-20T20:44:56.893"/>
    <p1510:client id="{A285D3FF-A66F-4745-FCBC-6EA2D03DCA27}" v="2453" dt="2020-03-02T18:48:19.708"/>
    <p1510:client id="{B434300A-9DBC-3228-B67A-27AAFAFFE885}" v="202" dt="2020-02-26T22:47:59.121"/>
    <p1510:client id="{B7A3B240-CC94-406B-82B0-9E1507E63005}" v="1611" dt="2020-03-11T16:50:36.740"/>
    <p1510:client id="{BA9647F3-B618-2C94-E784-2DE3A5D79662}" v="1563" dt="2020-04-01T17:16:37.282"/>
    <p1510:client id="{CC2ED9DB-FFA8-C764-E3F9-9EB24B877419}" v="591" dt="2020-03-02T17:15:20.685"/>
    <p1510:client id="{E21BA4C2-A872-9616-5F27-A99A5B969071}" v="139" dt="2020-04-06T20:56:03.901"/>
    <p1510:client id="{FBDC33B6-8B52-9F09-38B1-497FCB39CC7C}" v="2" dt="2020-02-19T23:38:59.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3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admission.universityofcalifornia.edu/counselors/exam-credit/ap-credit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dmission.universityofcalifornia.edu/counselors/exam-credit/ap-credit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E86E7-16DD-41A2-A668-B24C30315AC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7E964-2B3C-45C0-AD65-D49C96EAF49A}">
      <dgm:prSet/>
      <dgm:spPr/>
      <dgm:t>
        <a:bodyPr/>
        <a:lstStyle/>
        <a:p>
          <a:pPr rtl="0"/>
          <a:r>
            <a:rPr lang="en-US">
              <a:latin typeface="Bookman Old Style"/>
            </a:rPr>
            <a:t>Only UC-transferable classes will count towards your UC GPA. You can see your UC GPA after filling out the TAP (we will do this soon). This can also help you determine what school you TAG to as well.</a:t>
          </a:r>
          <a:endParaRPr lang="en-US"/>
        </a:p>
      </dgm:t>
    </dgm:pt>
    <dgm:pt modelId="{0F5D820D-B68C-4EEF-8B25-A0656FFEAC1E}" type="parTrans" cxnId="{FBAE2336-134C-4B8C-BA76-BBA1F0E37A6D}">
      <dgm:prSet/>
      <dgm:spPr/>
      <dgm:t>
        <a:bodyPr/>
        <a:lstStyle/>
        <a:p>
          <a:endParaRPr lang="en-US"/>
        </a:p>
      </dgm:t>
    </dgm:pt>
    <dgm:pt modelId="{00F99F20-6527-437D-B94C-1B09B71565CF}" type="sibTrans" cxnId="{FBAE2336-134C-4B8C-BA76-BBA1F0E37A6D}">
      <dgm:prSet/>
      <dgm:spPr/>
      <dgm:t>
        <a:bodyPr/>
        <a:lstStyle/>
        <a:p>
          <a:endParaRPr lang="en-US"/>
        </a:p>
      </dgm:t>
    </dgm:pt>
    <dgm:pt modelId="{A209FB24-1D91-4AA6-B6F5-0F6807093A07}">
      <dgm:prSet phldr="0"/>
      <dgm:spPr/>
      <dgm:t>
        <a:bodyPr/>
        <a:lstStyle/>
        <a:p>
          <a:pPr rtl="0"/>
          <a:r>
            <a:rPr lang="en-US" dirty="0">
              <a:latin typeface="Bookman Old Style"/>
            </a:rPr>
            <a:t>AP credits are </a:t>
          </a:r>
          <a:r>
            <a:rPr lang="en-US" dirty="0">
              <a:latin typeface="Bookman Old Style"/>
              <a:hlinkClick xmlns:r="http://schemas.openxmlformats.org/officeDocument/2006/relationships" r:id="rId1"/>
            </a:rPr>
            <a:t>accepted differently by each school</a:t>
          </a:r>
          <a:r>
            <a:rPr lang="en-US" dirty="0">
              <a:latin typeface="Bookman Old Style"/>
            </a:rPr>
            <a:t>. Be sure to review how your TAG school accepts AP credit.</a:t>
          </a:r>
        </a:p>
      </dgm:t>
    </dgm:pt>
    <dgm:pt modelId="{91DADED2-50F2-45B7-856C-49A63E8C1A5D}" type="parTrans" cxnId="{A3865CD2-708A-483C-9CE1-7A85299C3D32}">
      <dgm:prSet/>
      <dgm:spPr/>
    </dgm:pt>
    <dgm:pt modelId="{B13DD1A4-11DC-4121-9F83-409840B675D4}" type="sibTrans" cxnId="{A3865CD2-708A-483C-9CE1-7A85299C3D32}">
      <dgm:prSet/>
      <dgm:spPr/>
    </dgm:pt>
    <dgm:pt modelId="{C00DDBF3-F7B9-4BE8-B967-5D8DD9F2FAE0}" type="pres">
      <dgm:prSet presAssocID="{186E86E7-16DD-41A2-A668-B24C30315ACE}" presName="linear" presStyleCnt="0">
        <dgm:presLayoutVars>
          <dgm:animLvl val="lvl"/>
          <dgm:resizeHandles val="exact"/>
        </dgm:presLayoutVars>
      </dgm:prSet>
      <dgm:spPr/>
    </dgm:pt>
    <dgm:pt modelId="{5FE282A6-2330-41FF-80C1-736C65F7BC02}" type="pres">
      <dgm:prSet presAssocID="{9B67E964-2B3C-45C0-AD65-D49C96EAF49A}" presName="parentText" presStyleLbl="node1" presStyleIdx="0" presStyleCnt="2">
        <dgm:presLayoutVars>
          <dgm:chMax val="0"/>
          <dgm:bulletEnabled val="1"/>
        </dgm:presLayoutVars>
      </dgm:prSet>
      <dgm:spPr/>
    </dgm:pt>
    <dgm:pt modelId="{6F7533C4-9CDA-4843-B692-6911124CF040}" type="pres">
      <dgm:prSet presAssocID="{00F99F20-6527-437D-B94C-1B09B71565CF}" presName="spacer" presStyleCnt="0"/>
      <dgm:spPr/>
    </dgm:pt>
    <dgm:pt modelId="{129EF738-09B3-4416-B979-2254E507DA79}" type="pres">
      <dgm:prSet presAssocID="{A209FB24-1D91-4AA6-B6F5-0F6807093A07}" presName="parentText" presStyleLbl="node1" presStyleIdx="1" presStyleCnt="2">
        <dgm:presLayoutVars>
          <dgm:chMax val="0"/>
          <dgm:bulletEnabled val="1"/>
        </dgm:presLayoutVars>
      </dgm:prSet>
      <dgm:spPr/>
    </dgm:pt>
  </dgm:ptLst>
  <dgm:cxnLst>
    <dgm:cxn modelId="{FBAE2336-134C-4B8C-BA76-BBA1F0E37A6D}" srcId="{186E86E7-16DD-41A2-A668-B24C30315ACE}" destId="{9B67E964-2B3C-45C0-AD65-D49C96EAF49A}" srcOrd="0" destOrd="0" parTransId="{0F5D820D-B68C-4EEF-8B25-A0656FFEAC1E}" sibTransId="{00F99F20-6527-437D-B94C-1B09B71565CF}"/>
    <dgm:cxn modelId="{2B5323B4-6D29-42F4-80ED-4BC71B6E506A}" type="presOf" srcId="{9B67E964-2B3C-45C0-AD65-D49C96EAF49A}" destId="{5FE282A6-2330-41FF-80C1-736C65F7BC02}" srcOrd="0" destOrd="0" presId="urn:microsoft.com/office/officeart/2005/8/layout/vList2"/>
    <dgm:cxn modelId="{A3865CD2-708A-483C-9CE1-7A85299C3D32}" srcId="{186E86E7-16DD-41A2-A668-B24C30315ACE}" destId="{A209FB24-1D91-4AA6-B6F5-0F6807093A07}" srcOrd="1" destOrd="0" parTransId="{91DADED2-50F2-45B7-856C-49A63E8C1A5D}" sibTransId="{B13DD1A4-11DC-4121-9F83-409840B675D4}"/>
    <dgm:cxn modelId="{1E19E8E2-8105-4D42-903B-D34FA41A6149}" type="presOf" srcId="{A209FB24-1D91-4AA6-B6F5-0F6807093A07}" destId="{129EF738-09B3-4416-B979-2254E507DA79}" srcOrd="0" destOrd="0" presId="urn:microsoft.com/office/officeart/2005/8/layout/vList2"/>
    <dgm:cxn modelId="{D9F876FE-51D4-4012-9034-35FC228D10D5}" type="presOf" srcId="{186E86E7-16DD-41A2-A668-B24C30315ACE}" destId="{C00DDBF3-F7B9-4BE8-B967-5D8DD9F2FAE0}" srcOrd="0" destOrd="0" presId="urn:microsoft.com/office/officeart/2005/8/layout/vList2"/>
    <dgm:cxn modelId="{B12EBF66-F143-475E-B90D-B57820C0CFB2}" type="presParOf" srcId="{C00DDBF3-F7B9-4BE8-B967-5D8DD9F2FAE0}" destId="{5FE282A6-2330-41FF-80C1-736C65F7BC02}" srcOrd="0" destOrd="0" presId="urn:microsoft.com/office/officeart/2005/8/layout/vList2"/>
    <dgm:cxn modelId="{B069954E-16B6-4FD5-8575-9E6A353FB48A}" type="presParOf" srcId="{C00DDBF3-F7B9-4BE8-B967-5D8DD9F2FAE0}" destId="{6F7533C4-9CDA-4843-B692-6911124CF040}" srcOrd="1" destOrd="0" presId="urn:microsoft.com/office/officeart/2005/8/layout/vList2"/>
    <dgm:cxn modelId="{214C08F8-623B-4F49-AC6B-BE5C8570FEB3}" type="presParOf" srcId="{C00DDBF3-F7B9-4BE8-B967-5D8DD9F2FAE0}" destId="{129EF738-09B3-4416-B979-2254E507DA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282A6-2330-41FF-80C1-736C65F7BC02}">
      <dsp:nvSpPr>
        <dsp:cNvPr id="0" name=""/>
        <dsp:cNvSpPr/>
      </dsp:nvSpPr>
      <dsp:spPr>
        <a:xfrm>
          <a:off x="0" y="59904"/>
          <a:ext cx="6263640" cy="2653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Bookman Old Style"/>
            </a:rPr>
            <a:t>Only UC-transferable classes will count towards your UC GPA. You can see your UC GPA after filling out the TAP (we will do this soon). This can also help you determine what school you TAG to as well.</a:t>
          </a:r>
          <a:endParaRPr lang="en-US" sz="2700" kern="1200"/>
        </a:p>
      </dsp:txBody>
      <dsp:txXfrm>
        <a:off x="129536" y="189440"/>
        <a:ext cx="6004568" cy="2394487"/>
      </dsp:txXfrm>
    </dsp:sp>
    <dsp:sp modelId="{129EF738-09B3-4416-B979-2254E507DA79}">
      <dsp:nvSpPr>
        <dsp:cNvPr id="0" name=""/>
        <dsp:cNvSpPr/>
      </dsp:nvSpPr>
      <dsp:spPr>
        <a:xfrm>
          <a:off x="0" y="2791223"/>
          <a:ext cx="6263640" cy="26535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Bookman Old Style"/>
            </a:rPr>
            <a:t>AP credits are </a:t>
          </a:r>
          <a:r>
            <a:rPr lang="en-US" sz="2700" kern="1200" dirty="0">
              <a:latin typeface="Bookman Old Style"/>
              <a:hlinkClick xmlns:r="http://schemas.openxmlformats.org/officeDocument/2006/relationships" r:id="rId1"/>
            </a:rPr>
            <a:t>accepted differently by each school</a:t>
          </a:r>
          <a:r>
            <a:rPr lang="en-US" sz="2700" kern="1200" dirty="0">
              <a:latin typeface="Bookman Old Style"/>
            </a:rPr>
            <a:t>. Be sure to review how your TAG school accepts AP credit.</a:t>
          </a:r>
        </a:p>
      </dsp:txBody>
      <dsp:txXfrm>
        <a:off x="129536" y="2920759"/>
        <a:ext cx="6004568" cy="23944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ucdavis.edu/admissions/undergraduate/transfer/transfer-admission-guarante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uctap.universityofcalifornia.edu/students/index.cf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dmission.universityofcalifornia.edu/counselors/files/tag-matrix.pdf" TargetMode="External"/><Relationship Id="rId2" Type="http://schemas.openxmlformats.org/officeDocument/2006/relationships/hyperlink" Target="https://www.ucdavis.edu/admissions/undergraduate/transfer/transfer-admission-guarantee/criter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dmissions.uci.edu/apply/transfer/guarantee.php"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uctap.universityofcalifornia.edu/students/index.cf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dmissions.ucmerced.edu/transfer/ta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uctap.universityofcalifornia.edu/students/index.cf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dmissions.ucr.edu/transfer/transfer-admission-guarantee"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uctap.universityofcalifornia.edu/students/index.cf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dmissions.sa.ucsb.edu/apply/transfer/ta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uctap.universityofcalifornia.edu/students/index.cf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dmissions.ucsc.edu/apply/transfer-students/major-prep.html"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uctap.universityofcalifornia.edu/students/index.cfm" TargetMode="External"/><Relationship Id="rId4" Type="http://schemas.openxmlformats.org/officeDocument/2006/relationships/hyperlink" Target="https://admissions.ucsc.edu/apply/transfer-students/tag.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dmissions.uci.edu/apply/transfer/guarantee.php" TargetMode="External"/><Relationship Id="rId7" Type="http://schemas.openxmlformats.org/officeDocument/2006/relationships/hyperlink" Target="https://admissions.ucsc.edu/apply/transfer-students/tag.html" TargetMode="External"/><Relationship Id="rId2" Type="http://schemas.openxmlformats.org/officeDocument/2006/relationships/hyperlink" Target="https://www.ucdavis.edu/admissions/undergraduate/transfer/transfer-admission-guarantee" TargetMode="External"/><Relationship Id="rId1" Type="http://schemas.openxmlformats.org/officeDocument/2006/relationships/slideLayout" Target="../slideLayouts/slideLayout2.xml"/><Relationship Id="rId6" Type="http://schemas.openxmlformats.org/officeDocument/2006/relationships/hyperlink" Target="http://admissions.sa.ucsb.edu/apply/transfer/tag" TargetMode="External"/><Relationship Id="rId5" Type="http://schemas.openxmlformats.org/officeDocument/2006/relationships/hyperlink" Target="https://admissions.ucr.edu/transfer/transfer-admission-guarantee" TargetMode="External"/><Relationship Id="rId4" Type="http://schemas.openxmlformats.org/officeDocument/2006/relationships/hyperlink" Target="https://admissions.ucmerced.edu/transfer/ta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ctap.universityofcalifornia.edu/students/" TargetMode="External"/><Relationship Id="rId2" Type="http://schemas.openxmlformats.org/officeDocument/2006/relationships/hyperlink" Target="https://uctap.universityofcalifornia.edu/students/index.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ctap.universityofcalifornia.edu/students/index.cf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uctap.universityofcalifornia.edu/student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70908" y="1220919"/>
            <a:ext cx="5425781" cy="2387600"/>
          </a:xfrm>
        </p:spPr>
        <p:txBody>
          <a:bodyPr>
            <a:normAutofit/>
          </a:bodyPr>
          <a:lstStyle/>
          <a:p>
            <a:pPr algn="l"/>
            <a:r>
              <a:rPr lang="en-US" sz="4700">
                <a:latin typeface="Bookman Old Style"/>
                <a:cs typeface="Calibri Light"/>
              </a:rPr>
              <a:t>Transfer Admission Guarantee (TAG)</a:t>
            </a:r>
          </a:p>
        </p:txBody>
      </p:sp>
      <p:sp>
        <p:nvSpPr>
          <p:cNvPr id="3" name="Subtitle 2"/>
          <p:cNvSpPr>
            <a:spLocks noGrp="1"/>
          </p:cNvSpPr>
          <p:nvPr>
            <p:ph type="subTitle" idx="1"/>
          </p:nvPr>
        </p:nvSpPr>
        <p:spPr>
          <a:xfrm>
            <a:off x="970908" y="3700594"/>
            <a:ext cx="5425781" cy="1655762"/>
          </a:xfrm>
        </p:spPr>
        <p:txBody>
          <a:bodyPr vert="horz" lIns="91440" tIns="45720" rIns="91440" bIns="45720" rtlCol="0">
            <a:normAutofit/>
          </a:bodyPr>
          <a:lstStyle/>
          <a:p>
            <a:pPr algn="l"/>
            <a:r>
              <a:rPr lang="en-US">
                <a:cs typeface="Calibri"/>
              </a:rPr>
              <a:t>What you need to know for Fall 2021 TAG admission</a:t>
            </a:r>
            <a:endParaRPr lang="en-US"/>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244C-0032-4E17-AE9A-5EC7B3A1A781}"/>
              </a:ext>
            </a:extLst>
          </p:cNvPr>
          <p:cNvSpPr>
            <a:spLocks noGrp="1"/>
          </p:cNvSpPr>
          <p:nvPr>
            <p:ph type="title"/>
          </p:nvPr>
        </p:nvSpPr>
        <p:spPr>
          <a:xfrm>
            <a:off x="686834" y="591344"/>
            <a:ext cx="3200400" cy="5585619"/>
          </a:xfrm>
        </p:spPr>
        <p:txBody>
          <a:bodyPr>
            <a:normAutofit/>
          </a:bodyPr>
          <a:lstStyle/>
          <a:p>
            <a:br>
              <a:rPr lang="en-US" sz="2400" b="1">
                <a:latin typeface="Bookman Old Style"/>
              </a:rPr>
            </a:br>
            <a:r>
              <a:rPr lang="en-US" sz="2400" b="1">
                <a:solidFill>
                  <a:srgbClr val="FFFFFF"/>
                </a:solidFill>
                <a:latin typeface="Bookman Old Style"/>
                <a:ea typeface="+mj-lt"/>
                <a:cs typeface="+mj-lt"/>
              </a:rPr>
              <a:t>TAG restrictions and limitations</a:t>
            </a:r>
          </a:p>
          <a:p>
            <a:endParaRPr lang="en-US" sz="24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38F3AC-C848-4274-8769-C741D5A3D03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b="1">
                <a:latin typeface="Bookman Old Style"/>
                <a:cs typeface="Calibri"/>
              </a:rPr>
              <a:t>If you previously attended a four-year college or UC, see a counselor to ensure eligibility.</a:t>
            </a:r>
            <a:endParaRPr lang="en-US">
              <a:latin typeface="Calibri"/>
              <a:cs typeface="Calibri"/>
            </a:endParaRPr>
          </a:p>
          <a:p>
            <a:endParaRPr lang="en-US">
              <a:latin typeface="Calibri"/>
              <a:ea typeface="+mn-lt"/>
              <a:cs typeface="+mn-lt"/>
            </a:endParaRPr>
          </a:p>
          <a:p>
            <a:endParaRPr lang="en-US">
              <a:latin typeface="Bookman Old Style"/>
              <a:ea typeface="+mn-lt"/>
              <a:cs typeface="+mn-lt"/>
            </a:endParaRPr>
          </a:p>
          <a:p>
            <a:endParaRPr lang="en-US">
              <a:latin typeface="Bookman Old Style"/>
              <a:ea typeface="+mn-lt"/>
              <a:cs typeface="+mn-lt"/>
            </a:endParaRPr>
          </a:p>
          <a:p>
            <a:endParaRPr lang="en-US">
              <a:latin typeface="Bookman Old Style"/>
              <a:ea typeface="+mn-lt"/>
              <a:cs typeface="+mn-lt"/>
            </a:endParaRPr>
          </a:p>
          <a:p>
            <a:pPr marL="0" indent="0">
              <a:buNone/>
            </a:pPr>
            <a:endParaRPr lang="en-US">
              <a:latin typeface="Bookman Old Style"/>
              <a:ea typeface="+mn-lt"/>
              <a:cs typeface="+mn-lt"/>
            </a:endParaRPr>
          </a:p>
        </p:txBody>
      </p:sp>
    </p:spTree>
    <p:extLst>
      <p:ext uri="{BB962C8B-B14F-4D97-AF65-F5344CB8AC3E}">
        <p14:creationId xmlns:p14="http://schemas.microsoft.com/office/powerpoint/2010/main" val="16824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2F08-27DE-47E6-9BD6-042D5FE81225}"/>
              </a:ext>
            </a:extLst>
          </p:cNvPr>
          <p:cNvSpPr>
            <a:spLocks noGrp="1"/>
          </p:cNvSpPr>
          <p:nvPr>
            <p:ph type="title"/>
          </p:nvPr>
        </p:nvSpPr>
        <p:spPr>
          <a:xfrm>
            <a:off x="838200" y="620392"/>
            <a:ext cx="3374136" cy="5504688"/>
          </a:xfrm>
        </p:spPr>
        <p:txBody>
          <a:bodyPr>
            <a:normAutofit/>
          </a:bodyPr>
          <a:lstStyle/>
          <a:p>
            <a:r>
              <a:rPr lang="en-US">
                <a:latin typeface="Bookman Old Style"/>
                <a:cs typeface="Calibri Light"/>
              </a:rPr>
              <a:t>GPA distinction and AP credits: </a:t>
            </a:r>
            <a:r>
              <a:rPr lang="en-US" dirty="0">
                <a:latin typeface="Bookman Old Style"/>
                <a:cs typeface="Calibri Light"/>
              </a:rPr>
              <a:t>COM vs. UC</a:t>
            </a:r>
            <a:endParaRPr lang="en-US" dirty="0">
              <a:latin typeface="Bookman Old Style"/>
            </a:endParaRPr>
          </a:p>
        </p:txBody>
      </p:sp>
      <p:graphicFrame>
        <p:nvGraphicFramePr>
          <p:cNvPr id="9" name="Content Placeholder 3">
            <a:extLst>
              <a:ext uri="{FF2B5EF4-FFF2-40B4-BE49-F238E27FC236}">
                <a16:creationId xmlns:a16="http://schemas.microsoft.com/office/drawing/2014/main" id="{E20668ED-390C-4D04-AD0E-83E66712CF3F}"/>
              </a:ext>
            </a:extLst>
          </p:cNvPr>
          <p:cNvGraphicFramePr>
            <a:graphicFrameLocks noGrp="1"/>
          </p:cNvGraphicFramePr>
          <p:nvPr>
            <p:ph idx="1"/>
            <p:extLst>
              <p:ext uri="{D42A27DB-BD31-4B8C-83A1-F6EECF244321}">
                <p14:modId xmlns:p14="http://schemas.microsoft.com/office/powerpoint/2010/main" val="110307894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41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A068727A-A7B9-46ED-9E05-26B4C4A863B6}"/>
              </a:ext>
            </a:extLst>
          </p:cNvPr>
          <p:cNvGraphicFramePr>
            <a:graphicFrameLocks noGrp="1"/>
          </p:cNvGraphicFramePr>
          <p:nvPr>
            <p:extLst>
              <p:ext uri="{D42A27DB-BD31-4B8C-83A1-F6EECF244321}">
                <p14:modId xmlns:p14="http://schemas.microsoft.com/office/powerpoint/2010/main" val="623786157"/>
              </p:ext>
            </p:extLst>
          </p:nvPr>
        </p:nvGraphicFramePr>
        <p:xfrm>
          <a:off x="0" y="613103"/>
          <a:ext cx="12250368" cy="6219190"/>
        </p:xfrm>
        <a:graphic>
          <a:graphicData uri="http://schemas.openxmlformats.org/drawingml/2006/table">
            <a:tbl>
              <a:tblPr firstRow="1" bandRow="1">
                <a:tableStyleId>{5C22544A-7EE6-4342-B048-85BDC9FD1C3A}</a:tableStyleId>
              </a:tblPr>
              <a:tblGrid>
                <a:gridCol w="2041728">
                  <a:extLst>
                    <a:ext uri="{9D8B030D-6E8A-4147-A177-3AD203B41FA5}">
                      <a16:colId xmlns:a16="http://schemas.microsoft.com/office/drawing/2014/main" val="694060853"/>
                    </a:ext>
                  </a:extLst>
                </a:gridCol>
                <a:gridCol w="2041728">
                  <a:extLst>
                    <a:ext uri="{9D8B030D-6E8A-4147-A177-3AD203B41FA5}">
                      <a16:colId xmlns:a16="http://schemas.microsoft.com/office/drawing/2014/main" val="957801623"/>
                    </a:ext>
                  </a:extLst>
                </a:gridCol>
                <a:gridCol w="2041728">
                  <a:extLst>
                    <a:ext uri="{9D8B030D-6E8A-4147-A177-3AD203B41FA5}">
                      <a16:colId xmlns:a16="http://schemas.microsoft.com/office/drawing/2014/main" val="4153093214"/>
                    </a:ext>
                  </a:extLst>
                </a:gridCol>
                <a:gridCol w="2041728">
                  <a:extLst>
                    <a:ext uri="{9D8B030D-6E8A-4147-A177-3AD203B41FA5}">
                      <a16:colId xmlns:a16="http://schemas.microsoft.com/office/drawing/2014/main" val="3923575298"/>
                    </a:ext>
                  </a:extLst>
                </a:gridCol>
                <a:gridCol w="2041728">
                  <a:extLst>
                    <a:ext uri="{9D8B030D-6E8A-4147-A177-3AD203B41FA5}">
                      <a16:colId xmlns:a16="http://schemas.microsoft.com/office/drawing/2014/main" val="2947626006"/>
                    </a:ext>
                  </a:extLst>
                </a:gridCol>
                <a:gridCol w="2041728">
                  <a:extLst>
                    <a:ext uri="{9D8B030D-6E8A-4147-A177-3AD203B41FA5}">
                      <a16:colId xmlns:a16="http://schemas.microsoft.com/office/drawing/2014/main" val="95226184"/>
                    </a:ext>
                  </a:extLst>
                </a:gridCol>
              </a:tblGrid>
              <a:tr h="753249">
                <a:tc>
                  <a:txBody>
                    <a:bodyPr/>
                    <a:lstStyle/>
                    <a:p>
                      <a:r>
                        <a:rPr lang="en-US" sz="2400">
                          <a:latin typeface="Bookman Old Style"/>
                        </a:rPr>
                        <a:t>Davis</a:t>
                      </a:r>
                    </a:p>
                  </a:txBody>
                  <a:tcPr/>
                </a:tc>
                <a:tc>
                  <a:txBody>
                    <a:bodyPr/>
                    <a:lstStyle/>
                    <a:p>
                      <a:r>
                        <a:rPr lang="en-US" sz="2400">
                          <a:latin typeface="Bookman Old Style"/>
                        </a:rPr>
                        <a:t>Irvine</a:t>
                      </a:r>
                    </a:p>
                  </a:txBody>
                  <a:tcPr/>
                </a:tc>
                <a:tc>
                  <a:txBody>
                    <a:bodyPr/>
                    <a:lstStyle/>
                    <a:p>
                      <a:r>
                        <a:rPr lang="en-US" sz="2400">
                          <a:latin typeface="Bookman Old Style"/>
                        </a:rPr>
                        <a:t>UC Merced</a:t>
                      </a:r>
                    </a:p>
                  </a:txBody>
                  <a:tcPr/>
                </a:tc>
                <a:tc>
                  <a:txBody>
                    <a:bodyPr/>
                    <a:lstStyle/>
                    <a:p>
                      <a:r>
                        <a:rPr lang="en-US" sz="2400">
                          <a:latin typeface="Bookman Old Style"/>
                        </a:rPr>
                        <a:t>Riverside</a:t>
                      </a:r>
                    </a:p>
                  </a:txBody>
                  <a:tcPr/>
                </a:tc>
                <a:tc>
                  <a:txBody>
                    <a:bodyPr/>
                    <a:lstStyle/>
                    <a:p>
                      <a:r>
                        <a:rPr lang="en-US" sz="2400">
                          <a:latin typeface="Bookman Old Style"/>
                        </a:rPr>
                        <a:t>Santa Barbara</a:t>
                      </a:r>
                    </a:p>
                  </a:txBody>
                  <a:tcPr/>
                </a:tc>
                <a:tc>
                  <a:txBody>
                    <a:bodyPr/>
                    <a:lstStyle/>
                    <a:p>
                      <a:r>
                        <a:rPr lang="en-US" sz="2400">
                          <a:latin typeface="Bookman Old Style"/>
                        </a:rPr>
                        <a:t>Santa Cruz</a:t>
                      </a:r>
                    </a:p>
                  </a:txBody>
                  <a:tcPr/>
                </a:tc>
                <a:extLst>
                  <a:ext uri="{0D108BD9-81ED-4DB2-BD59-A6C34878D82A}">
                    <a16:rowId xmlns:a16="http://schemas.microsoft.com/office/drawing/2014/main" val="639269103"/>
                  </a:ext>
                </a:extLst>
              </a:tr>
              <a:tr h="5396230">
                <a:tc>
                  <a:txBody>
                    <a:bodyPr/>
                    <a:lstStyle/>
                    <a:p>
                      <a:pPr marL="285750" lvl="0" indent="-285750">
                        <a:buFont typeface="Arial"/>
                        <a:buChar char="•"/>
                      </a:pPr>
                      <a:r>
                        <a:rPr lang="en-US" sz="1400" b="0" i="0" u="none" strike="noStrike" noProof="0" dirty="0">
                          <a:latin typeface="Calibri"/>
                        </a:rPr>
                        <a:t>3.20 GPA for all majors in College of Agricultural and Environmental Sciences, the College of Biological Sciences, and College of Letters and Science. </a:t>
                      </a:r>
                      <a:endParaRPr lang="en-US" sz="1400" b="0" i="0" u="none" strike="noStrike" noProof="0" dirty="0"/>
                    </a:p>
                    <a:p>
                      <a:pPr marL="285750" marR="0" lvl="0" indent="-285750" algn="l">
                        <a:lnSpc>
                          <a:spcPct val="90000"/>
                        </a:lnSpc>
                        <a:spcBef>
                          <a:spcPts val="1000"/>
                        </a:spcBef>
                        <a:spcAft>
                          <a:spcPts val="0"/>
                        </a:spcAft>
                        <a:buFont typeface="Arial"/>
                        <a:buChar char="•"/>
                      </a:pPr>
                      <a:r>
                        <a:rPr lang="en-US" sz="1400" b="0" i="0" u="none" strike="noStrike" noProof="0" dirty="0">
                          <a:latin typeface="Calibri"/>
                        </a:rPr>
                        <a:t>Computer Science applicants for Fall 2021 must achieve a minimum 3.50 GPA.</a:t>
                      </a:r>
                      <a:endParaRPr lang="en-US" sz="1400" b="0" i="0" u="none" strike="noStrike" noProof="0" dirty="0"/>
                    </a:p>
                    <a:p>
                      <a:pPr marL="285750" marR="0" lvl="0" indent="-285750" algn="l">
                        <a:lnSpc>
                          <a:spcPct val="90000"/>
                        </a:lnSpc>
                        <a:spcBef>
                          <a:spcPts val="1000"/>
                        </a:spcBef>
                        <a:spcAft>
                          <a:spcPts val="0"/>
                        </a:spcAft>
                        <a:buFont typeface="Arial"/>
                        <a:buChar char="•"/>
                      </a:pPr>
                      <a:r>
                        <a:rPr lang="en-US" sz="1400" b="0" i="0" u="none" strike="noStrike" noProof="0" dirty="0">
                          <a:latin typeface="Calibri"/>
                        </a:rPr>
                        <a:t>Earn at least a 3.50 GPA for all majors in the College of Engineering. </a:t>
                      </a:r>
                    </a:p>
                    <a:p>
                      <a:pPr marL="285750" marR="0" lvl="0" indent="-285750" algn="l">
                        <a:lnSpc>
                          <a:spcPct val="90000"/>
                        </a:lnSpc>
                        <a:spcBef>
                          <a:spcPts val="1000"/>
                        </a:spcBef>
                        <a:spcAft>
                          <a:spcPts val="0"/>
                        </a:spcAft>
                        <a:buFont typeface="Arial"/>
                        <a:buChar char="•"/>
                      </a:pPr>
                      <a:r>
                        <a:rPr lang="en-US" sz="1400" b="0" i="0" u="none" strike="noStrike" noProof="0" dirty="0">
                          <a:latin typeface="Calibri"/>
                        </a:rPr>
                        <a:t>Meet any additional GPA requirements for selective major courses.</a:t>
                      </a:r>
                      <a:endParaRPr lang="en-US" sz="1400" b="0" i="0" u="none" strike="noStrike" noProof="0" dirty="0"/>
                    </a:p>
                    <a:p>
                      <a:pPr lvl="0">
                        <a:buNone/>
                      </a:pPr>
                      <a:endParaRPr lang="en-US" sz="1400" dirty="0">
                        <a:latin typeface="Bookman Old Style"/>
                      </a:endParaRPr>
                    </a:p>
                    <a:p>
                      <a:pPr lvl="0">
                        <a:buNone/>
                      </a:pPr>
                      <a:endParaRPr lang="en-US" sz="1400" dirty="0">
                        <a:latin typeface="Bookman Old Style"/>
                      </a:endParaRPr>
                    </a:p>
                    <a:p>
                      <a:pPr lvl="0">
                        <a:buNone/>
                      </a:pPr>
                      <a:endParaRPr lang="en-US" sz="1400" dirty="0">
                        <a:latin typeface="Bookman Old Style"/>
                      </a:endParaRPr>
                    </a:p>
                  </a:txBody>
                  <a:tcPr/>
                </a:tc>
                <a:tc>
                  <a:txBody>
                    <a:bodyPr/>
                    <a:lstStyle/>
                    <a:p>
                      <a:pPr marL="285750" lvl="0" indent="-285750">
                        <a:buFont typeface="Arial"/>
                        <a:buChar char="•"/>
                      </a:pPr>
                      <a:r>
                        <a:rPr lang="en-US" sz="1400" b="0" i="0" u="none" strike="noStrike" noProof="0">
                          <a:latin typeface="Calibri"/>
                        </a:rPr>
                        <a:t>3.4</a:t>
                      </a:r>
                    </a:p>
                    <a:p>
                      <a:pPr lvl="0">
                        <a:buNone/>
                      </a:pPr>
                      <a:endParaRPr lang="en-US" sz="1400" b="0" i="0" u="none" strike="noStrike" noProof="0">
                        <a:latin typeface="Bookman Old Style"/>
                      </a:endParaRPr>
                    </a:p>
                  </a:txBody>
                  <a:tcPr/>
                </a:tc>
                <a:tc>
                  <a:txBody>
                    <a:bodyPr/>
                    <a:lstStyle/>
                    <a:p>
                      <a:pPr marL="285750" lvl="0" indent="-285750">
                        <a:buFont typeface="Arial"/>
                        <a:buChar char="•"/>
                      </a:pPr>
                      <a:r>
                        <a:rPr lang="en-US" sz="1400" b="0" i="0" u="none" strike="noStrike" noProof="0" dirty="0"/>
                        <a:t>3.0 GPA for all majors in the School of Engineering </a:t>
                      </a:r>
                      <a:endParaRPr lang="en-US" sz="1400" dirty="0"/>
                    </a:p>
                    <a:p>
                      <a:pPr marL="285750" lvl="0" indent="-285750">
                        <a:buFont typeface="Arial"/>
                        <a:buChar char="•"/>
                      </a:pPr>
                      <a:r>
                        <a:rPr lang="en-US" sz="1400" b="0" i="0" u="none" strike="noStrike" noProof="0" dirty="0">
                          <a:latin typeface="Calibri"/>
                        </a:rPr>
                        <a:t>2.9 GPA for majors in the School of Natural Sciences</a:t>
                      </a:r>
                      <a:endParaRPr lang="en-US" sz="1400" dirty="0"/>
                    </a:p>
                    <a:p>
                      <a:pPr marL="285750" lvl="0" indent="-285750">
                        <a:buFont typeface="Arial"/>
                        <a:buChar char="•"/>
                      </a:pPr>
                      <a:r>
                        <a:rPr lang="en-US" sz="1400" b="0" i="0" u="none" strike="noStrike" noProof="0" dirty="0"/>
                        <a:t>2.8 GPA for majors in the School of Social Sciences, Humanities and Arts, except for Psychology, which requires a minimum GPA of 3.0. </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400" b="0" i="0" u="none" strike="noStrike" noProof="0" dirty="0"/>
                        <a:t>2.8 for the College of Humanities, Arts, and Social Sciences  (CHASS), the College of Natural and Agricultural Sciences (CNAS), and the School of Business</a:t>
                      </a:r>
                      <a:endParaRPr lang="en-US" sz="1400" dirty="0"/>
                    </a:p>
                    <a:p>
                      <a:pPr marL="285750" lvl="0" indent="-285750" algn="l">
                        <a:lnSpc>
                          <a:spcPct val="100000"/>
                        </a:lnSpc>
                        <a:spcBef>
                          <a:spcPts val="0"/>
                        </a:spcBef>
                        <a:spcAft>
                          <a:spcPts val="0"/>
                        </a:spcAft>
                        <a:buFont typeface="Arial"/>
                        <a:buChar char="•"/>
                      </a:pPr>
                      <a:r>
                        <a:rPr lang="en-US" sz="1400" b="0" i="0" u="none" strike="noStrike" noProof="0" dirty="0"/>
                        <a:t>3.0 for the </a:t>
                      </a:r>
                      <a:r>
                        <a:rPr lang="en-US" sz="1400" b="0" i="0" u="none" strike="noStrike" noProof="0" dirty="0" err="1"/>
                        <a:t>Marlan</a:t>
                      </a:r>
                      <a:r>
                        <a:rPr lang="en-US" sz="1400" b="0" i="0" u="none" strike="noStrike" noProof="0" dirty="0"/>
                        <a:t> and Rosemary Bourns College of Engineering (BCOE)</a:t>
                      </a:r>
                      <a:endParaRPr lang="en-US" sz="1400" dirty="0"/>
                    </a:p>
                    <a:p>
                      <a:pPr marL="285750" lvl="0" indent="-285750" algn="l">
                        <a:lnSpc>
                          <a:spcPct val="100000"/>
                        </a:lnSpc>
                        <a:spcBef>
                          <a:spcPts val="0"/>
                        </a:spcBef>
                        <a:spcAft>
                          <a:spcPts val="0"/>
                        </a:spcAft>
                        <a:buFont typeface="Arial"/>
                        <a:buChar char="•"/>
                      </a:pPr>
                      <a:r>
                        <a:rPr lang="en-US" sz="1400" b="0" i="0" u="none" strike="noStrike" noProof="0" dirty="0"/>
                        <a:t>2.7 for the Graduate School of Education (GSOE) and for the School of Public Policy (SPP)</a:t>
                      </a:r>
                      <a:endParaRPr lang="en-US" sz="1400" dirty="0"/>
                    </a:p>
                  </a:txBody>
                  <a:tcPr/>
                </a:tc>
                <a:tc>
                  <a:txBody>
                    <a:bodyPr/>
                    <a:lstStyle/>
                    <a:p>
                      <a:pPr marL="285750" lvl="0" indent="-285750">
                        <a:buFont typeface="Arial"/>
                        <a:buChar char="•"/>
                      </a:pPr>
                      <a:r>
                        <a:rPr lang="en-US" sz="1400" b="0" i="0" u="none" strike="noStrike" noProof="0" dirty="0"/>
                        <a:t>3.40 GPA by end of fall 2020. </a:t>
                      </a:r>
                      <a:endParaRPr lang="en-US" sz="1400" dirty="0"/>
                    </a:p>
                    <a:p>
                      <a:pPr marL="285750" lvl="0" indent="-285750">
                        <a:buFont typeface="Arial"/>
                        <a:buChar char="•"/>
                      </a:pPr>
                      <a:r>
                        <a:rPr lang="en-US" sz="1400" b="0" i="0" u="none" strike="noStrike" noProof="0" dirty="0"/>
                        <a:t>For majors in Biological Sciences, Economics and Mathematics, complete required major preparation courses with a minimum GPA in those courses as stated on the major articulation agreements. </a:t>
                      </a:r>
                    </a:p>
                  </a:txBody>
                  <a:tcPr/>
                </a:tc>
                <a:tc>
                  <a:txBody>
                    <a:bodyPr/>
                    <a:lstStyle/>
                    <a:p>
                      <a:pPr lvl="0">
                        <a:buNone/>
                      </a:pPr>
                      <a:r>
                        <a:rPr lang="en-US" sz="1400" b="0" i="0" u="none" strike="noStrike" noProof="0" dirty="0">
                          <a:latin typeface="Calibri"/>
                        </a:rPr>
                        <a:t>3.0</a:t>
                      </a:r>
                    </a:p>
                    <a:p>
                      <a:pPr lvl="0">
                        <a:buNone/>
                      </a:pPr>
                      <a:endParaRPr lang="en-US" sz="1400" b="0" i="0" u="none" strike="noStrike" noProof="0" dirty="0">
                        <a:latin typeface="Calibri"/>
                      </a:endParaRPr>
                    </a:p>
                    <a:p>
                      <a:pPr lvl="0">
                        <a:buNone/>
                      </a:pPr>
                      <a:r>
                        <a:rPr lang="en-US" sz="1400" b="0" i="0" u="none" strike="noStrike" noProof="0" dirty="0">
                          <a:latin typeface="Calibri"/>
                        </a:rPr>
                        <a:t>Check for minimum GPA requirement for some major prep courses</a:t>
                      </a:r>
                    </a:p>
                    <a:p>
                      <a:pPr lvl="0">
                        <a:buNone/>
                      </a:pPr>
                      <a:endParaRPr lang="en-US" sz="1400" b="0" i="0" u="none" strike="noStrike" noProof="0" dirty="0">
                        <a:latin typeface="Bookman Old Style"/>
                      </a:endParaRPr>
                    </a:p>
                  </a:txBody>
                  <a:tcPr/>
                </a:tc>
                <a:extLst>
                  <a:ext uri="{0D108BD9-81ED-4DB2-BD59-A6C34878D82A}">
                    <a16:rowId xmlns:a16="http://schemas.microsoft.com/office/drawing/2014/main" val="2029919368"/>
                  </a:ext>
                </a:extLst>
              </a:tr>
            </a:tbl>
          </a:graphicData>
        </a:graphic>
      </p:graphicFrame>
      <p:sp>
        <p:nvSpPr>
          <p:cNvPr id="9" name="TextBox 8">
            <a:extLst>
              <a:ext uri="{FF2B5EF4-FFF2-40B4-BE49-F238E27FC236}">
                <a16:creationId xmlns:a16="http://schemas.microsoft.com/office/drawing/2014/main" id="{6334ED04-11B1-4BD6-A125-0F6A00739329}"/>
              </a:ext>
            </a:extLst>
          </p:cNvPr>
          <p:cNvSpPr txBox="1"/>
          <p:nvPr/>
        </p:nvSpPr>
        <p:spPr>
          <a:xfrm>
            <a:off x="258502" y="-36743"/>
            <a:ext cx="115881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Bookman Old Style"/>
                <a:cs typeface="Calibri"/>
              </a:rPr>
              <a:t>TAG REQUIREMENTS: GPA</a:t>
            </a:r>
          </a:p>
        </p:txBody>
      </p:sp>
    </p:spTree>
    <p:extLst>
      <p:ext uri="{BB962C8B-B14F-4D97-AF65-F5344CB8AC3E}">
        <p14:creationId xmlns:p14="http://schemas.microsoft.com/office/powerpoint/2010/main" val="408901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EE26B-6F8B-40E2-848E-DB566D4CDA0E}"/>
              </a:ext>
            </a:extLst>
          </p:cNvPr>
          <p:cNvSpPr>
            <a:spLocks noGrp="1"/>
          </p:cNvSpPr>
          <p:nvPr>
            <p:ph type="title"/>
          </p:nvPr>
        </p:nvSpPr>
        <p:spPr>
          <a:xfrm>
            <a:off x="389916" y="444464"/>
            <a:ext cx="3420305" cy="1906317"/>
          </a:xfrm>
        </p:spPr>
        <p:txBody>
          <a:bodyPr>
            <a:normAutofit/>
          </a:bodyPr>
          <a:lstStyle/>
          <a:p>
            <a:pPr algn="ctr"/>
            <a:r>
              <a:rPr lang="en-US" sz="2800">
                <a:latin typeface="Bookman Old Style"/>
                <a:cs typeface="Calibri Light"/>
              </a:rPr>
              <a:t>TAG REQUIREMENTS: UC Davis</a:t>
            </a:r>
            <a:endParaRPr lang="en-US" sz="2800">
              <a:latin typeface="Bookman Old Style"/>
            </a:endParaRPr>
          </a:p>
        </p:txBody>
      </p:sp>
      <p:pic>
        <p:nvPicPr>
          <p:cNvPr id="17" name="Picture 17" descr="A group of people standing next to a tree&#10;&#10;Description generated with very high confidence">
            <a:extLst>
              <a:ext uri="{FF2B5EF4-FFF2-40B4-BE49-F238E27FC236}">
                <a16:creationId xmlns:a16="http://schemas.microsoft.com/office/drawing/2014/main" id="{04EB129D-53B6-4625-8528-AD0842D48D90}"/>
              </a:ext>
            </a:extLst>
          </p:cNvPr>
          <p:cNvPicPr>
            <a:picLocks noChangeAspect="1"/>
          </p:cNvPicPr>
          <p:nvPr/>
        </p:nvPicPr>
        <p:blipFill rotWithShape="1">
          <a:blip r:embed="rId2"/>
          <a:srcRect l="13614" r="16553" b="3"/>
          <a:stretch/>
        </p:blipFill>
        <p:spPr>
          <a:xfrm>
            <a:off x="20" y="2768743"/>
            <a:ext cx="4278264" cy="4089258"/>
          </a:xfrm>
          <a:prstGeom prst="rect">
            <a:avLst/>
          </a:prstGeom>
        </p:spPr>
      </p:pic>
      <p:sp>
        <p:nvSpPr>
          <p:cNvPr id="32" name="Rectangle 31">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EAF8D4F-EFE7-43C4-A390-C5224F5D669F}"/>
              </a:ext>
            </a:extLst>
          </p:cNvPr>
          <p:cNvSpPr>
            <a:spLocks noGrp="1"/>
          </p:cNvSpPr>
          <p:nvPr>
            <p:ph idx="1"/>
          </p:nvPr>
        </p:nvSpPr>
        <p:spPr>
          <a:xfrm>
            <a:off x="4536599" y="352384"/>
            <a:ext cx="7352352" cy="6280599"/>
          </a:xfrm>
        </p:spPr>
        <p:txBody>
          <a:bodyPr vert="horz" lIns="91440" tIns="45720" rIns="91440" bIns="45720" rtlCol="0" anchor="ctr">
            <a:normAutofit fontScale="92500" lnSpcReduction="10000"/>
          </a:bodyPr>
          <a:lstStyle/>
          <a:p>
            <a:r>
              <a:rPr lang="en-US" sz="1700" b="1" dirty="0">
                <a:latin typeface="Bookman Old Style"/>
                <a:cs typeface="Calibri"/>
              </a:rPr>
              <a:t>1st ENGL, 2nd ENGL &amp; Math</a:t>
            </a:r>
            <a:r>
              <a:rPr lang="en-US" sz="1700" dirty="0">
                <a:latin typeface="Bookman Old Style"/>
                <a:cs typeface="Calibri"/>
              </a:rPr>
              <a:t>: End of Fall 2020 (Completed or in progress at time of TAG application)</a:t>
            </a:r>
          </a:p>
          <a:p>
            <a:r>
              <a:rPr lang="en-US" sz="1700" b="1" dirty="0">
                <a:latin typeface="Bookman Old Style"/>
                <a:cs typeface="Calibri"/>
              </a:rPr>
              <a:t>Completed by the end of spring term prior to transfer: </a:t>
            </a:r>
            <a:r>
              <a:rPr lang="en-US" sz="1700" dirty="0">
                <a:latin typeface="Bookman Old Style"/>
                <a:cs typeface="Calibri"/>
              </a:rPr>
              <a:t>4 from at least 2 of the following subject areas: Arts and Humanities, Social &amp; Behavioral Sciences, Physical &amp; Biological Sciences</a:t>
            </a:r>
            <a:endParaRPr lang="en-US" sz="1700" dirty="0">
              <a:latin typeface="Bookman Old Style"/>
              <a:ea typeface="+mn-lt"/>
              <a:cs typeface="+mn-lt"/>
            </a:endParaRPr>
          </a:p>
          <a:p>
            <a:r>
              <a:rPr lang="en-US" sz="1700" b="1" dirty="0">
                <a:latin typeface="Bookman Old Style"/>
                <a:cs typeface="Calibri"/>
              </a:rPr>
              <a:t>IGETC &amp; Counselor Review:</a:t>
            </a:r>
            <a:r>
              <a:rPr lang="en-US" sz="1700" dirty="0">
                <a:latin typeface="Bookman Old Style"/>
                <a:cs typeface="Calibri"/>
              </a:rPr>
              <a:t> IGETC not required; Counselor Review IS</a:t>
            </a:r>
          </a:p>
          <a:p>
            <a:r>
              <a:rPr lang="en-US" sz="1700" b="1" dirty="0">
                <a:latin typeface="Bookman Old Style"/>
                <a:cs typeface="Calibri"/>
              </a:rPr>
              <a:t>Credit Limitations: </a:t>
            </a:r>
            <a:r>
              <a:rPr lang="en-US" sz="1700" dirty="0">
                <a:latin typeface="Bookman Old Style"/>
                <a:cs typeface="Calibri"/>
              </a:rPr>
              <a:t>Less than 79 units combined (Unless COE)</a:t>
            </a:r>
          </a:p>
          <a:p>
            <a:r>
              <a:rPr lang="en-US" sz="1700" b="1" dirty="0">
                <a:latin typeface="Bookman Old Style"/>
                <a:cs typeface="Calibri"/>
              </a:rPr>
              <a:t>Is the major guaranteed?:</a:t>
            </a:r>
            <a:r>
              <a:rPr lang="en-US" sz="1700" dirty="0">
                <a:latin typeface="Bookman Old Style"/>
                <a:cs typeface="Calibri"/>
              </a:rPr>
              <a:t> Yes, provided all TAG requirements are completed. Applicants to Landscape Architecture are approved in a "pre-major" status (i.e. no guarantee to the major)</a:t>
            </a:r>
            <a:endParaRPr lang="en-US" sz="1700" dirty="0">
              <a:latin typeface="Bookman Old Style"/>
              <a:ea typeface="+mn-lt"/>
              <a:cs typeface="+mn-lt"/>
            </a:endParaRPr>
          </a:p>
          <a:p>
            <a:r>
              <a:rPr lang="en-US" sz="1700" b="1" dirty="0">
                <a:latin typeface="Bookman Old Style"/>
                <a:cs typeface="Calibri"/>
              </a:rPr>
              <a:t>Excluded Majors:</a:t>
            </a:r>
            <a:r>
              <a:rPr lang="en-US" sz="1700" dirty="0">
                <a:latin typeface="Bookman Old Style"/>
                <a:cs typeface="Calibri"/>
              </a:rPr>
              <a:t> Undeclared and Landscaping architecture (pre-major only)</a:t>
            </a:r>
            <a:endParaRPr lang="en-US" sz="1700" dirty="0">
              <a:latin typeface="Bookman Old Style"/>
              <a:ea typeface="+mn-lt"/>
              <a:cs typeface="+mn-lt"/>
            </a:endParaRPr>
          </a:p>
          <a:p>
            <a:r>
              <a:rPr lang="en-US" sz="1700" b="1" dirty="0">
                <a:latin typeface="Bookman Old Style"/>
                <a:cs typeface="Calibri"/>
              </a:rPr>
              <a:t>When is TAG accepted:</a:t>
            </a:r>
            <a:r>
              <a:rPr lang="en-US" sz="1700" dirty="0">
                <a:latin typeface="Bookman Old Style"/>
                <a:cs typeface="Calibri"/>
              </a:rPr>
              <a:t> TAG is accepted for all Fall filing periods (Sept 1-30)</a:t>
            </a:r>
            <a:endParaRPr lang="en-US" sz="1700" dirty="0">
              <a:latin typeface="Bookman Old Style"/>
              <a:ea typeface="+mn-lt"/>
              <a:cs typeface="+mn-lt"/>
            </a:endParaRPr>
          </a:p>
          <a:p>
            <a:r>
              <a:rPr lang="en-US" sz="1700" b="1" dirty="0">
                <a:latin typeface="Bookman Old Style"/>
                <a:ea typeface="+mn-lt"/>
                <a:cs typeface="+mn-lt"/>
              </a:rPr>
              <a:t>Note</a:t>
            </a:r>
            <a:r>
              <a:rPr lang="en-US" sz="1700" dirty="0">
                <a:latin typeface="Bookman Old Style"/>
                <a:ea typeface="+mn-lt"/>
                <a:cs typeface="+mn-lt"/>
              </a:rPr>
              <a:t>: Require full-time for a year before transferring unless good cause (to be explained in TAG application).</a:t>
            </a:r>
          </a:p>
          <a:p>
            <a:endParaRPr lang="en-US" sz="1600" dirty="0">
              <a:latin typeface="Bookman Old Style"/>
              <a:cs typeface="Calibri"/>
            </a:endParaRPr>
          </a:p>
          <a:p>
            <a:r>
              <a:rPr lang="en-US" sz="1600" dirty="0">
                <a:latin typeface="Bookman Old Style"/>
                <a:cs typeface="Calibri"/>
              </a:rPr>
              <a:t>For detailed information and any updates, go to: </a:t>
            </a:r>
            <a:r>
              <a:rPr lang="en-US" sz="1600" dirty="0">
                <a:latin typeface="Bookman Old Style"/>
                <a:cs typeface="Calibri"/>
                <a:hlinkClick r:id="rId3"/>
              </a:rPr>
              <a:t>https://www.ucdavis.edu/admissions/undergraduate/transfer/transfer-admission-guarantee</a:t>
            </a:r>
            <a:endParaRPr lang="en-US" sz="1600" dirty="0">
              <a:latin typeface="Bookman Old Style"/>
              <a:cs typeface="Calibri"/>
            </a:endParaRPr>
          </a:p>
          <a:p>
            <a:r>
              <a:rPr lang="en-US" sz="1600" dirty="0">
                <a:latin typeface="Bookman Old Style"/>
                <a:cs typeface="Calibri"/>
              </a:rPr>
              <a:t>Start your Transfer Admission Planner (TAP) at: </a:t>
            </a:r>
            <a:r>
              <a:rPr lang="en-US" sz="1600" dirty="0">
                <a:latin typeface="Bookman Old Style"/>
                <a:cs typeface="Calibri"/>
                <a:hlinkClick r:id="rId4">
                  <a:extLst>
                    <a:ext uri="{A12FA001-AC4F-418D-AE19-62706E023703}">
                      <ahyp:hlinkClr xmlns:ahyp="http://schemas.microsoft.com/office/drawing/2018/hyperlinkcolor" val="tx"/>
                    </a:ext>
                  </a:extLst>
                </a:hlinkClick>
              </a:rPr>
              <a:t>https://uctap.universityofcalifornia.edu/students/index.cfm</a:t>
            </a:r>
            <a:endParaRPr lang="en-US" sz="1600" dirty="0">
              <a:latin typeface="Bookman Old Style"/>
              <a:cs typeface="Calibri"/>
            </a:endParaRPr>
          </a:p>
          <a:p>
            <a:endParaRPr lang="en-US" sz="1600" dirty="0">
              <a:latin typeface="Calibri" panose="020F0502020204030204"/>
              <a:cs typeface="Calibri"/>
            </a:endParaRPr>
          </a:p>
        </p:txBody>
      </p:sp>
      <p:sp>
        <p:nvSpPr>
          <p:cNvPr id="34" name="Rectangle 3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428735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244C-0032-4E17-AE9A-5EC7B3A1A781}"/>
              </a:ext>
            </a:extLst>
          </p:cNvPr>
          <p:cNvSpPr>
            <a:spLocks noGrp="1"/>
          </p:cNvSpPr>
          <p:nvPr>
            <p:ph type="title"/>
          </p:nvPr>
        </p:nvSpPr>
        <p:spPr>
          <a:xfrm>
            <a:off x="686834" y="591344"/>
            <a:ext cx="3200400" cy="5585619"/>
          </a:xfrm>
        </p:spPr>
        <p:txBody>
          <a:bodyPr>
            <a:normAutofit/>
          </a:bodyPr>
          <a:lstStyle/>
          <a:p>
            <a:br>
              <a:rPr lang="en-US" sz="2400" b="1" dirty="0">
                <a:latin typeface="Bookman Old Style"/>
              </a:rPr>
            </a:br>
            <a:r>
              <a:rPr lang="en-US" sz="3600" b="1">
                <a:solidFill>
                  <a:srgbClr val="FFFFFF"/>
                </a:solidFill>
                <a:latin typeface="Bookman Old Style"/>
                <a:ea typeface="+mj-lt"/>
                <a:cs typeface="+mj-lt"/>
              </a:rPr>
              <a:t>Other Resources</a:t>
            </a:r>
          </a:p>
          <a:p>
            <a:endParaRPr lang="en-US" sz="24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38F3AC-C848-4274-8769-C741D5A3D03A}"/>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10000"/>
          </a:bodyPr>
          <a:lstStyle/>
          <a:p>
            <a:endParaRPr lang="en-US" dirty="0">
              <a:latin typeface="Bookman Old Style"/>
              <a:cs typeface="Calibri"/>
            </a:endParaRPr>
          </a:p>
          <a:p>
            <a:endParaRPr lang="en-US" dirty="0">
              <a:latin typeface="Bookman Old Style"/>
              <a:cs typeface="Calibri"/>
            </a:endParaRPr>
          </a:p>
          <a:p>
            <a:endParaRPr lang="en-US" dirty="0">
              <a:latin typeface="Bookman Old Style"/>
              <a:cs typeface="Calibri"/>
            </a:endParaRPr>
          </a:p>
          <a:p>
            <a:r>
              <a:rPr lang="en-US" dirty="0">
                <a:latin typeface="Bookman Old Style"/>
                <a:cs typeface="Calibri"/>
                <a:hlinkClick r:id="rId2"/>
              </a:rPr>
              <a:t>Example of selective majors</a:t>
            </a:r>
            <a:r>
              <a:rPr lang="en-US" dirty="0">
                <a:latin typeface="Bookman Old Style"/>
                <a:cs typeface="Calibri"/>
              </a:rPr>
              <a:t> </a:t>
            </a:r>
            <a:r>
              <a:rPr lang="en-US">
                <a:latin typeface="Bookman Old Style"/>
                <a:cs typeface="Calibri"/>
              </a:rPr>
              <a:t>(UC Davis example)</a:t>
            </a:r>
            <a:endParaRPr lang="en-US">
              <a:ea typeface="+mn-lt"/>
              <a:cs typeface="+mn-lt"/>
            </a:endParaRPr>
          </a:p>
          <a:p>
            <a:r>
              <a:rPr lang="en-US" dirty="0">
                <a:latin typeface="Bookman Old Style"/>
                <a:cs typeface="Calibri"/>
                <a:hlinkClick r:id="rId3"/>
              </a:rPr>
              <a:t>TAG Matrix</a:t>
            </a:r>
            <a:endParaRPr lang="en-US" dirty="0">
              <a:ea typeface="+mn-lt"/>
              <a:cs typeface="+mn-lt"/>
            </a:endParaRPr>
          </a:p>
          <a:p>
            <a:endParaRPr lang="en-US" dirty="0">
              <a:ea typeface="+mn-lt"/>
              <a:cs typeface="+mn-lt"/>
            </a:endParaRPr>
          </a:p>
          <a:p>
            <a:endParaRPr lang="en-US" dirty="0">
              <a:ea typeface="+mn-lt"/>
              <a:cs typeface="+mn-lt"/>
            </a:endParaRPr>
          </a:p>
          <a:p>
            <a:r>
              <a:rPr lang="en-US">
                <a:latin typeface="Bookman Old Style"/>
                <a:cs typeface="Calibri"/>
              </a:rPr>
              <a:t>Check it out on your own:</a:t>
            </a:r>
            <a:endParaRPr lang="en-US" dirty="0">
              <a:ea typeface="+mn-lt"/>
              <a:cs typeface="+mn-lt"/>
            </a:endParaRPr>
          </a:p>
          <a:p>
            <a:pPr lvl="1"/>
            <a:r>
              <a:rPr lang="en-US" sz="2800">
                <a:latin typeface="Bookman Old Style"/>
                <a:cs typeface="Calibri"/>
              </a:rPr>
              <a:t>TAG matrix: </a:t>
            </a:r>
            <a:r>
              <a:rPr lang="en-US" sz="2800" dirty="0">
                <a:latin typeface="Bookman Old Style"/>
                <a:cs typeface="Calibri"/>
                <a:hlinkClick r:id="rId3"/>
              </a:rPr>
              <a:t>https://admission.universityofcalifornia.edu/counselors/files/tag-matrix.pdf</a:t>
            </a:r>
            <a:endParaRPr lang="en-US" sz="2800">
              <a:ea typeface="+mn-lt"/>
              <a:cs typeface="+mn-lt"/>
            </a:endParaRPr>
          </a:p>
          <a:p>
            <a:pPr lvl="1"/>
            <a:r>
              <a:rPr lang="en-US" sz="2800">
                <a:latin typeface="Bookman Old Style"/>
                <a:cs typeface="Calibri"/>
              </a:rPr>
              <a:t>Go to each school's TAG page to see selective courses!</a:t>
            </a:r>
            <a:endParaRPr lang="en-US" sz="2800" dirty="0">
              <a:ea typeface="+mn-lt"/>
              <a:cs typeface="+mn-lt"/>
            </a:endParaRPr>
          </a:p>
          <a:p>
            <a:endParaRPr lang="en-US">
              <a:latin typeface="Calibri"/>
              <a:cs typeface="Calibri"/>
            </a:endParaRPr>
          </a:p>
          <a:p>
            <a:endParaRPr lang="en-US">
              <a:latin typeface="Bookman Old Style"/>
              <a:ea typeface="+mn-lt"/>
              <a:cs typeface="+mn-lt"/>
            </a:endParaRPr>
          </a:p>
          <a:p>
            <a:endParaRPr lang="en-US">
              <a:latin typeface="Bookman Old Style"/>
              <a:ea typeface="+mn-lt"/>
              <a:cs typeface="+mn-lt"/>
            </a:endParaRPr>
          </a:p>
          <a:p>
            <a:endParaRPr lang="en-US">
              <a:latin typeface="Bookman Old Style"/>
              <a:ea typeface="+mn-lt"/>
              <a:cs typeface="+mn-lt"/>
            </a:endParaRPr>
          </a:p>
          <a:p>
            <a:pPr marL="0" indent="0">
              <a:buNone/>
            </a:pPr>
            <a:endParaRPr lang="en-US">
              <a:latin typeface="Bookman Old Style"/>
              <a:ea typeface="+mn-lt"/>
              <a:cs typeface="+mn-lt"/>
            </a:endParaRPr>
          </a:p>
        </p:txBody>
      </p:sp>
    </p:spTree>
    <p:extLst>
      <p:ext uri="{BB962C8B-B14F-4D97-AF65-F5344CB8AC3E}">
        <p14:creationId xmlns:p14="http://schemas.microsoft.com/office/powerpoint/2010/main" val="413405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EE26B-6F8B-40E2-848E-DB566D4CDA0E}"/>
              </a:ext>
            </a:extLst>
          </p:cNvPr>
          <p:cNvSpPr>
            <a:spLocks noGrp="1"/>
          </p:cNvSpPr>
          <p:nvPr>
            <p:ph type="title"/>
          </p:nvPr>
        </p:nvSpPr>
        <p:spPr>
          <a:xfrm>
            <a:off x="389916" y="444464"/>
            <a:ext cx="3420305" cy="1906317"/>
          </a:xfrm>
        </p:spPr>
        <p:txBody>
          <a:bodyPr>
            <a:normAutofit/>
          </a:bodyPr>
          <a:lstStyle/>
          <a:p>
            <a:pPr algn="ctr"/>
            <a:r>
              <a:rPr lang="en-US" sz="2800">
                <a:latin typeface="Bookman Old Style"/>
                <a:cs typeface="Calibri Light"/>
              </a:rPr>
              <a:t>TAG REQUIREMENTS: UC Irvine</a:t>
            </a:r>
            <a:endParaRPr lang="en-US" sz="2800">
              <a:latin typeface="Bookman Old Style"/>
            </a:endParaRPr>
          </a:p>
        </p:txBody>
      </p:sp>
      <p:pic>
        <p:nvPicPr>
          <p:cNvPr id="4" name="Picture 4" descr="A person wearing a hat&#10;&#10;Description generated with very high confidence">
            <a:extLst>
              <a:ext uri="{FF2B5EF4-FFF2-40B4-BE49-F238E27FC236}">
                <a16:creationId xmlns:a16="http://schemas.microsoft.com/office/drawing/2014/main" id="{A3D4D960-A295-4DAD-BEB0-B1005D010CBA}"/>
              </a:ext>
            </a:extLst>
          </p:cNvPr>
          <p:cNvPicPr>
            <a:picLocks noChangeAspect="1"/>
          </p:cNvPicPr>
          <p:nvPr/>
        </p:nvPicPr>
        <p:blipFill rotWithShape="1">
          <a:blip r:embed="rId2"/>
          <a:srcRect r="3" b="4421"/>
          <a:stretch/>
        </p:blipFill>
        <p:spPr>
          <a:xfrm>
            <a:off x="20" y="2768743"/>
            <a:ext cx="4278264" cy="4089258"/>
          </a:xfrm>
          <a:prstGeom prst="rect">
            <a:avLst/>
          </a:prstGeom>
        </p:spPr>
      </p:pic>
      <p:sp>
        <p:nvSpPr>
          <p:cNvPr id="16" name="Rectangle 15">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EAF8D4F-EFE7-43C4-A390-C5224F5D669F}"/>
              </a:ext>
            </a:extLst>
          </p:cNvPr>
          <p:cNvSpPr>
            <a:spLocks noGrp="1"/>
          </p:cNvSpPr>
          <p:nvPr>
            <p:ph idx="1"/>
          </p:nvPr>
        </p:nvSpPr>
        <p:spPr>
          <a:xfrm>
            <a:off x="4592482" y="273842"/>
            <a:ext cx="7390168" cy="6480400"/>
          </a:xfrm>
        </p:spPr>
        <p:txBody>
          <a:bodyPr vert="horz" lIns="91440" tIns="45720" rIns="91440" bIns="45720" rtlCol="0" anchor="ctr">
            <a:normAutofit/>
          </a:bodyPr>
          <a:lstStyle/>
          <a:p>
            <a:r>
              <a:rPr lang="en-US" sz="1700" b="1" dirty="0">
                <a:latin typeface="Bookman Old Style"/>
                <a:cs typeface="Calibri"/>
              </a:rPr>
              <a:t>1st ENGL &amp; Math:</a:t>
            </a:r>
            <a:r>
              <a:rPr lang="en-US" sz="1700" dirty="0">
                <a:latin typeface="Bookman Old Style"/>
                <a:cs typeface="Calibri"/>
              </a:rPr>
              <a:t> End of Summer 2020 (Completed or in progress at time of TAG application)</a:t>
            </a:r>
            <a:endParaRPr lang="en-US" sz="1700" dirty="0">
              <a:ea typeface="+mn-lt"/>
              <a:cs typeface="+mn-lt"/>
            </a:endParaRPr>
          </a:p>
          <a:p>
            <a:r>
              <a:rPr lang="en-US" sz="1700" b="1" dirty="0">
                <a:latin typeface="Bookman Old Style"/>
                <a:cs typeface="Calibri"/>
              </a:rPr>
              <a:t>2nd ENGL:</a:t>
            </a:r>
            <a:r>
              <a:rPr lang="en-US" sz="1700" dirty="0">
                <a:latin typeface="Bookman Old Style"/>
                <a:cs typeface="Calibri"/>
              </a:rPr>
              <a:t> End of Spring 2021</a:t>
            </a:r>
            <a:endParaRPr lang="en-US" sz="1700" dirty="0">
              <a:latin typeface="Calibri" panose="020F0502020204030204"/>
              <a:cs typeface="Calibri"/>
            </a:endParaRPr>
          </a:p>
          <a:p>
            <a:r>
              <a:rPr lang="en-US" sz="1700" b="1" dirty="0">
                <a:latin typeface="Bookman Old Style"/>
                <a:cs typeface="Calibri"/>
              </a:rPr>
              <a:t>IGETC &amp; Counselor Review:</a:t>
            </a:r>
            <a:r>
              <a:rPr lang="en-US" sz="1700" dirty="0">
                <a:latin typeface="Bookman Old Style"/>
                <a:cs typeface="Calibri"/>
              </a:rPr>
              <a:t> IGETC not required; Counselor Review recommended, not required</a:t>
            </a:r>
          </a:p>
          <a:p>
            <a:r>
              <a:rPr lang="en-US" sz="1700" b="1" dirty="0">
                <a:latin typeface="Bookman Old Style"/>
                <a:cs typeface="Calibri"/>
              </a:rPr>
              <a:t>Credit Limitations:</a:t>
            </a:r>
            <a:r>
              <a:rPr lang="en-US" sz="1700" dirty="0">
                <a:latin typeface="Bookman Old Style"/>
                <a:cs typeface="Calibri"/>
              </a:rPr>
              <a:t> No more than 79 units combined</a:t>
            </a:r>
          </a:p>
          <a:p>
            <a:r>
              <a:rPr lang="en-US" sz="1700" b="1" dirty="0">
                <a:latin typeface="Bookman Old Style"/>
                <a:cs typeface="Calibri"/>
              </a:rPr>
              <a:t>Is the major guaranteed?:</a:t>
            </a:r>
            <a:r>
              <a:rPr lang="en-US" sz="1700" dirty="0">
                <a:latin typeface="Bookman Old Style"/>
                <a:cs typeface="Calibri"/>
              </a:rPr>
              <a:t> Yes, provided all TAG requirements are completed. </a:t>
            </a:r>
          </a:p>
          <a:p>
            <a:r>
              <a:rPr lang="en-US" sz="1700" b="1" dirty="0">
                <a:latin typeface="Bookman Old Style"/>
                <a:cs typeface="Calibri"/>
              </a:rPr>
              <a:t>Excluded Majors:</a:t>
            </a:r>
            <a:r>
              <a:rPr lang="en-US" sz="1700" dirty="0">
                <a:latin typeface="Bookman Old Style"/>
                <a:cs typeface="Calibri"/>
              </a:rPr>
              <a:t> Bus. Admin., Cognitive Sci., Dance, Music, Nursing, All majors in School of Information &amp; Comp. Sci. Note: </a:t>
            </a:r>
          </a:p>
          <a:p>
            <a:r>
              <a:rPr lang="en-US" sz="1700" b="1" dirty="0">
                <a:latin typeface="Bookman Old Style"/>
                <a:cs typeface="Calibri"/>
              </a:rPr>
              <a:t>When is TAG accepted:</a:t>
            </a:r>
            <a:r>
              <a:rPr lang="en-US" sz="1700" dirty="0">
                <a:latin typeface="Bookman Old Style"/>
                <a:cs typeface="Calibri"/>
              </a:rPr>
              <a:t> TAG is accepted for all Fall filing periods (Sept 1-30)</a:t>
            </a:r>
            <a:endParaRPr lang="en-US" sz="1700" dirty="0">
              <a:latin typeface="Bookman Old Style"/>
              <a:ea typeface="+mn-lt"/>
              <a:cs typeface="+mn-lt"/>
            </a:endParaRPr>
          </a:p>
          <a:p>
            <a:r>
              <a:rPr lang="en-US" sz="1700" dirty="0">
                <a:latin typeface="Bookman Old Style"/>
                <a:cs typeface="Calibri"/>
              </a:rPr>
              <a:t>For detailed information and updates: </a:t>
            </a:r>
            <a:r>
              <a:rPr lang="en-US" sz="1700" dirty="0">
                <a:latin typeface="Bookman Old Style"/>
                <a:cs typeface="Calibri"/>
                <a:hlinkClick r:id="rId3"/>
              </a:rPr>
              <a:t>http://www.admissions.uci.edu/apply/transfer/guarantee.php</a:t>
            </a:r>
            <a:endParaRPr lang="en-US" sz="1700" dirty="0">
              <a:latin typeface="Bookman Old Style"/>
              <a:cs typeface="Calibri"/>
            </a:endParaRPr>
          </a:p>
          <a:p>
            <a:r>
              <a:rPr lang="en-US" sz="1700" dirty="0">
                <a:ea typeface="+mn-lt"/>
                <a:cs typeface="+mn-lt"/>
              </a:rPr>
              <a:t>Start your Transfer Admission Planner (TAP) at: </a:t>
            </a:r>
            <a:r>
              <a:rPr lang="en-US" sz="1700" dirty="0">
                <a:ea typeface="+mn-lt"/>
                <a:cs typeface="+mn-lt"/>
                <a:hlinkClick r:id="rId4"/>
              </a:rPr>
              <a:t>https://uctap.universityofcalifornia.edu/students/index.cfm</a:t>
            </a:r>
            <a:endParaRPr lang="en-US" sz="1700" dirty="0">
              <a:latin typeface="Bookman Old Style"/>
              <a:cs typeface="Calibri"/>
            </a:endParaRPr>
          </a:p>
          <a:p>
            <a:endParaRPr lang="en-US" sz="1700" dirty="0">
              <a:latin typeface="Calibri"/>
              <a:cs typeface="Calibri"/>
            </a:endParaRPr>
          </a:p>
        </p:txBody>
      </p:sp>
      <p:sp>
        <p:nvSpPr>
          <p:cNvPr id="18" name="Rectangle 17">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75209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EE26B-6F8B-40E2-848E-DB566D4CDA0E}"/>
              </a:ext>
            </a:extLst>
          </p:cNvPr>
          <p:cNvSpPr>
            <a:spLocks noGrp="1"/>
          </p:cNvSpPr>
          <p:nvPr>
            <p:ph type="title"/>
          </p:nvPr>
        </p:nvSpPr>
        <p:spPr>
          <a:xfrm>
            <a:off x="389916" y="444464"/>
            <a:ext cx="3420305" cy="1906317"/>
          </a:xfrm>
        </p:spPr>
        <p:txBody>
          <a:bodyPr>
            <a:normAutofit/>
          </a:bodyPr>
          <a:lstStyle/>
          <a:p>
            <a:pPr algn="ctr"/>
            <a:r>
              <a:rPr lang="en-US" sz="2800">
                <a:latin typeface="Bookman Old Style"/>
                <a:cs typeface="Calibri Light"/>
              </a:rPr>
              <a:t>TAG REQUIREMENTS: UC Merced</a:t>
            </a:r>
            <a:endParaRPr lang="en-US" sz="2800">
              <a:latin typeface="Bookman Old Style"/>
            </a:endParaRPr>
          </a:p>
        </p:txBody>
      </p:sp>
      <p:pic>
        <p:nvPicPr>
          <p:cNvPr id="19" name="Picture 19" descr="A group of people posing for the camera&#10;&#10;Description generated with very high confidence">
            <a:extLst>
              <a:ext uri="{FF2B5EF4-FFF2-40B4-BE49-F238E27FC236}">
                <a16:creationId xmlns:a16="http://schemas.microsoft.com/office/drawing/2014/main" id="{6E810368-494A-49DB-8301-26E8F1E1D359}"/>
              </a:ext>
            </a:extLst>
          </p:cNvPr>
          <p:cNvPicPr>
            <a:picLocks noChangeAspect="1"/>
          </p:cNvPicPr>
          <p:nvPr/>
        </p:nvPicPr>
        <p:blipFill rotWithShape="1">
          <a:blip r:embed="rId2"/>
          <a:srcRect l="9442" r="50279" b="1"/>
          <a:stretch/>
        </p:blipFill>
        <p:spPr>
          <a:xfrm>
            <a:off x="20" y="2768743"/>
            <a:ext cx="4278264" cy="4089258"/>
          </a:xfrm>
          <a:prstGeom prst="rect">
            <a:avLst/>
          </a:prstGeom>
        </p:spPr>
      </p:pic>
      <p:sp>
        <p:nvSpPr>
          <p:cNvPr id="53" name="Rectangle 5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EAF8D4F-EFE7-43C4-A390-C5224F5D669F}"/>
              </a:ext>
            </a:extLst>
          </p:cNvPr>
          <p:cNvSpPr>
            <a:spLocks noGrp="1"/>
          </p:cNvSpPr>
          <p:nvPr>
            <p:ph idx="1"/>
          </p:nvPr>
        </p:nvSpPr>
        <p:spPr>
          <a:xfrm>
            <a:off x="5431646" y="678955"/>
            <a:ext cx="5586448" cy="5409743"/>
          </a:xfrm>
        </p:spPr>
        <p:txBody>
          <a:bodyPr vert="horz" lIns="91440" tIns="45720" rIns="91440" bIns="45720" rtlCol="0" anchor="ctr">
            <a:normAutofit fontScale="92500" lnSpcReduction="20000"/>
          </a:bodyPr>
          <a:lstStyle/>
          <a:p>
            <a:r>
              <a:rPr lang="en-US" sz="1700" b="1" dirty="0">
                <a:latin typeface="Bookman Old Style"/>
                <a:cs typeface="Calibri"/>
              </a:rPr>
              <a:t>1st ENGL &amp; 2nd ENGL:</a:t>
            </a:r>
            <a:r>
              <a:rPr lang="en-US" sz="1700" dirty="0">
                <a:latin typeface="Bookman Old Style"/>
                <a:cs typeface="Calibri"/>
              </a:rPr>
              <a:t> </a:t>
            </a:r>
            <a:r>
              <a:rPr lang="en-US" sz="1700" dirty="0">
                <a:latin typeface="Bookman Old Style"/>
                <a:ea typeface="+mn-lt"/>
                <a:cs typeface="+mn-lt"/>
              </a:rPr>
              <a:t> For Fall TAGs, end of the spring term prior to enrollment; For Spring TAGs, end of the summer prior to enrollment</a:t>
            </a:r>
          </a:p>
          <a:p>
            <a:r>
              <a:rPr lang="en-US" sz="1700" b="1" dirty="0">
                <a:latin typeface="Bookman Old Style"/>
                <a:cs typeface="Calibri"/>
              </a:rPr>
              <a:t>Math:</a:t>
            </a:r>
            <a:r>
              <a:rPr lang="en-US" sz="1700" dirty="0">
                <a:latin typeface="Bookman Old Style"/>
                <a:cs typeface="Calibri"/>
              </a:rPr>
              <a:t> </a:t>
            </a:r>
            <a:r>
              <a:rPr lang="en-US" sz="1700" dirty="0">
                <a:latin typeface="Bookman Old Style"/>
                <a:ea typeface="+mn-lt"/>
                <a:cs typeface="+mn-lt"/>
              </a:rPr>
              <a:t>For Fall TAGs, end of the fall term prior to enrollment; for Spring TAGs, end of the spring term prior to enrollment</a:t>
            </a:r>
            <a:endParaRPr lang="en-US" sz="1700" dirty="0">
              <a:latin typeface="Bookman Old Style"/>
              <a:cs typeface="Calibri"/>
            </a:endParaRPr>
          </a:p>
          <a:p>
            <a:r>
              <a:rPr lang="en-US" sz="1700" b="1" dirty="0">
                <a:latin typeface="Bookman Old Style"/>
                <a:cs typeface="Calibri"/>
              </a:rPr>
              <a:t>IGETC &amp; Counselor Review:</a:t>
            </a:r>
            <a:r>
              <a:rPr lang="en-US" sz="1700" dirty="0">
                <a:latin typeface="Bookman Old Style"/>
                <a:cs typeface="Calibri"/>
              </a:rPr>
              <a:t> IGETC recommended but not required; Counselor Review recommended, not required</a:t>
            </a:r>
          </a:p>
          <a:p>
            <a:r>
              <a:rPr lang="en-US" sz="1700" b="1" dirty="0">
                <a:latin typeface="Bookman Old Style"/>
                <a:cs typeface="Calibri"/>
              </a:rPr>
              <a:t>Credit Limitations:</a:t>
            </a:r>
            <a:r>
              <a:rPr lang="en-US" sz="1700" dirty="0">
                <a:latin typeface="Bookman Old Style"/>
                <a:cs typeface="Calibri"/>
              </a:rPr>
              <a:t> No more than 89 units combined</a:t>
            </a:r>
          </a:p>
          <a:p>
            <a:r>
              <a:rPr lang="en-US" sz="1700" b="1" dirty="0">
                <a:latin typeface="Bookman Old Style"/>
                <a:cs typeface="Calibri"/>
              </a:rPr>
              <a:t>Is the major guaranteed?:</a:t>
            </a:r>
            <a:r>
              <a:rPr lang="en-US" sz="1700" dirty="0">
                <a:latin typeface="Bookman Old Style"/>
                <a:cs typeface="Calibri"/>
              </a:rPr>
              <a:t> Yes, provided all TAG requirements are completed. </a:t>
            </a:r>
          </a:p>
          <a:p>
            <a:r>
              <a:rPr lang="en-US" sz="1700" b="1" dirty="0">
                <a:latin typeface="Bookman Old Style"/>
                <a:cs typeface="Calibri"/>
              </a:rPr>
              <a:t>Excluded Majors:</a:t>
            </a:r>
            <a:r>
              <a:rPr lang="en-US" sz="1700" dirty="0">
                <a:latin typeface="Bookman Old Style"/>
                <a:cs typeface="Calibri"/>
              </a:rPr>
              <a:t> Global Arts Studies, Public Health</a:t>
            </a:r>
          </a:p>
          <a:p>
            <a:r>
              <a:rPr lang="en-US" sz="1700" b="1" dirty="0">
                <a:latin typeface="Bookman Old Style"/>
                <a:cs typeface="Calibri"/>
              </a:rPr>
              <a:t>When is TAG accepted:</a:t>
            </a:r>
            <a:r>
              <a:rPr lang="en-US" sz="1700" dirty="0">
                <a:latin typeface="Bookman Old Style"/>
                <a:cs typeface="Calibri"/>
              </a:rPr>
              <a:t> TAG is accepted for all Fall filing periods (Sept 1-30) &amp; Spring filing (May 1-31st)</a:t>
            </a:r>
            <a:endParaRPr lang="en-US" sz="1700" dirty="0">
              <a:latin typeface="Bookman Old Style"/>
              <a:ea typeface="+mn-lt"/>
              <a:cs typeface="+mn-lt"/>
            </a:endParaRPr>
          </a:p>
          <a:p>
            <a:r>
              <a:rPr lang="en-US" sz="1700" dirty="0">
                <a:ea typeface="+mn-lt"/>
                <a:cs typeface="+mn-lt"/>
              </a:rPr>
              <a:t>For detailed information and updates: </a:t>
            </a:r>
            <a:r>
              <a:rPr lang="en-US" sz="1700" dirty="0">
                <a:ea typeface="+mn-lt"/>
                <a:cs typeface="+mn-lt"/>
                <a:hlinkClick r:id="rId3"/>
              </a:rPr>
              <a:t>https://admissions.ucmerced.edu/transfer/tag</a:t>
            </a:r>
            <a:endParaRPr lang="en-US" sz="1700" dirty="0">
              <a:ea typeface="+mn-lt"/>
              <a:cs typeface="+mn-lt"/>
            </a:endParaRPr>
          </a:p>
          <a:p>
            <a:r>
              <a:rPr lang="en-US" sz="1700" dirty="0">
                <a:ea typeface="+mn-lt"/>
                <a:cs typeface="+mn-lt"/>
              </a:rPr>
              <a:t>Start your Transfer Admission Planner (TAP) at: </a:t>
            </a:r>
            <a:r>
              <a:rPr lang="en-US" sz="1700" dirty="0">
                <a:ea typeface="+mn-lt"/>
                <a:cs typeface="+mn-lt"/>
                <a:hlinkClick r:id="rId4"/>
              </a:rPr>
              <a:t>https://uctap.universityofcalifornia.edu/students/index.cfm</a:t>
            </a:r>
            <a:endParaRPr lang="en-US" dirty="0"/>
          </a:p>
          <a:p>
            <a:endParaRPr lang="en-US" sz="1700" dirty="0">
              <a:latin typeface="Calibri"/>
              <a:cs typeface="Calibri"/>
            </a:endParaRPr>
          </a:p>
        </p:txBody>
      </p:sp>
      <p:sp>
        <p:nvSpPr>
          <p:cNvPr id="55" name="Rectangle 5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0867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12">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EE26B-6F8B-40E2-848E-DB566D4CDA0E}"/>
              </a:ext>
            </a:extLst>
          </p:cNvPr>
          <p:cNvSpPr>
            <a:spLocks noGrp="1"/>
          </p:cNvSpPr>
          <p:nvPr>
            <p:ph type="title"/>
          </p:nvPr>
        </p:nvSpPr>
        <p:spPr>
          <a:xfrm>
            <a:off x="389916" y="444464"/>
            <a:ext cx="3420305" cy="1906317"/>
          </a:xfrm>
        </p:spPr>
        <p:txBody>
          <a:bodyPr>
            <a:normAutofit/>
          </a:bodyPr>
          <a:lstStyle/>
          <a:p>
            <a:pPr algn="ctr"/>
            <a:r>
              <a:rPr lang="en-US" sz="2800">
                <a:latin typeface="Bookman Old Style"/>
                <a:cs typeface="Calibri Light"/>
              </a:rPr>
              <a:t>TAG REQUIREMENTS: UC Riverside</a:t>
            </a:r>
            <a:endParaRPr lang="en-US" sz="2800">
              <a:latin typeface="Bookman Old Style"/>
            </a:endParaRPr>
          </a:p>
        </p:txBody>
      </p:sp>
      <p:pic>
        <p:nvPicPr>
          <p:cNvPr id="8" name="Picture 9" descr="A group of people sitting at a table&#10;&#10;Description generated with very high confidence">
            <a:extLst>
              <a:ext uri="{FF2B5EF4-FFF2-40B4-BE49-F238E27FC236}">
                <a16:creationId xmlns:a16="http://schemas.microsoft.com/office/drawing/2014/main" id="{02DCF180-B6FA-4512-8869-23443178C4D3}"/>
              </a:ext>
            </a:extLst>
          </p:cNvPr>
          <p:cNvPicPr>
            <a:picLocks noChangeAspect="1"/>
          </p:cNvPicPr>
          <p:nvPr/>
        </p:nvPicPr>
        <p:blipFill rotWithShape="1">
          <a:blip r:embed="rId2"/>
          <a:srcRect b="4418"/>
          <a:stretch/>
        </p:blipFill>
        <p:spPr>
          <a:xfrm>
            <a:off x="20" y="2768743"/>
            <a:ext cx="4278264" cy="4089258"/>
          </a:xfrm>
          <a:prstGeom prst="rect">
            <a:avLst/>
          </a:prstGeom>
        </p:spPr>
      </p:pic>
      <p:sp>
        <p:nvSpPr>
          <p:cNvPr id="26" name="Rectangle 14">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EAF8D4F-EFE7-43C4-A390-C5224F5D669F}"/>
              </a:ext>
            </a:extLst>
          </p:cNvPr>
          <p:cNvSpPr>
            <a:spLocks noGrp="1"/>
          </p:cNvSpPr>
          <p:nvPr>
            <p:ph idx="1"/>
          </p:nvPr>
        </p:nvSpPr>
        <p:spPr>
          <a:xfrm>
            <a:off x="4548694" y="122575"/>
            <a:ext cx="7412828" cy="6522503"/>
          </a:xfrm>
        </p:spPr>
        <p:txBody>
          <a:bodyPr vert="horz" lIns="91440" tIns="45720" rIns="91440" bIns="45720" rtlCol="0" anchor="ctr">
            <a:noAutofit/>
          </a:bodyPr>
          <a:lstStyle/>
          <a:p>
            <a:r>
              <a:rPr lang="en-US" sz="1700" b="1">
                <a:latin typeface="Bookman Old Style"/>
                <a:cs typeface="Calibri"/>
              </a:rPr>
              <a:t>1st ENGL : </a:t>
            </a:r>
            <a:r>
              <a:rPr lang="en-US" sz="1700">
                <a:latin typeface="Bookman Old Style"/>
                <a:ea typeface="+mn-lt"/>
                <a:cs typeface="+mn-lt"/>
              </a:rPr>
              <a:t> By end of fall 2020 for Fall admission; Spring 2020 for Winter admission </a:t>
            </a:r>
          </a:p>
          <a:p>
            <a:r>
              <a:rPr lang="en-US" sz="1700" b="1">
                <a:latin typeface="Bookman Old Style"/>
                <a:cs typeface="Calibri"/>
              </a:rPr>
              <a:t>2nd ENGL:</a:t>
            </a:r>
            <a:r>
              <a:rPr lang="en-US" sz="1700">
                <a:latin typeface="Bookman Old Style"/>
                <a:cs typeface="Calibri"/>
              </a:rPr>
              <a:t> </a:t>
            </a:r>
            <a:r>
              <a:rPr lang="en-US" sz="1700">
                <a:latin typeface="Bookman Old Style"/>
                <a:ea typeface="+mn-lt"/>
                <a:cs typeface="+mn-lt"/>
              </a:rPr>
              <a:t> By end of spring 2021 for Fall admission; end of Fall 2020 for Winter admission</a:t>
            </a:r>
            <a:endParaRPr lang="en-US" sz="1700">
              <a:latin typeface="Bookman Old Style"/>
              <a:cs typeface="Calibri"/>
            </a:endParaRPr>
          </a:p>
          <a:p>
            <a:r>
              <a:rPr lang="en-US" sz="1700" b="1">
                <a:latin typeface="Bookman Old Style"/>
                <a:cs typeface="Calibri"/>
              </a:rPr>
              <a:t>Math:</a:t>
            </a:r>
            <a:r>
              <a:rPr lang="en-US" sz="1700">
                <a:latin typeface="Bookman Old Style"/>
                <a:cs typeface="Calibri"/>
              </a:rPr>
              <a:t> </a:t>
            </a:r>
            <a:r>
              <a:rPr lang="en-US" sz="1700">
                <a:latin typeface="Bookman Old Style"/>
                <a:ea typeface="+mn-lt"/>
                <a:cs typeface="+mn-lt"/>
              </a:rPr>
              <a:t>By end of Fall 2020 for Fall admission regardless of major. For winter admission, end of Spring 2020 or if you are applying to a selecting major (all BCOE, CNAS and business majors, and CHASS economics, business economics, psychology and neuroscience majors), you must have the minimum mathematics for your major completed by the end of fall 2020.  </a:t>
            </a:r>
            <a:endParaRPr lang="en-US" sz="1700">
              <a:latin typeface="Bookman Old Style"/>
              <a:cs typeface="Calibri"/>
            </a:endParaRPr>
          </a:p>
          <a:p>
            <a:r>
              <a:rPr lang="en-US" sz="1700" b="1">
                <a:latin typeface="Bookman Old Style"/>
                <a:cs typeface="Calibri"/>
              </a:rPr>
              <a:t>IGETC &amp; Counselor Review:</a:t>
            </a:r>
            <a:r>
              <a:rPr lang="en-US" sz="1700">
                <a:latin typeface="Bookman Old Style"/>
                <a:cs typeface="Calibri"/>
              </a:rPr>
              <a:t> IGETC is only required for their School of Business Admin; Counselor Review recommended, not required </a:t>
            </a:r>
          </a:p>
          <a:p>
            <a:r>
              <a:rPr lang="en-US" sz="1700" b="1">
                <a:latin typeface="Bookman Old Style"/>
                <a:cs typeface="Calibri"/>
              </a:rPr>
              <a:t>Credit Limitations:</a:t>
            </a:r>
            <a:r>
              <a:rPr lang="en-US" sz="1700">
                <a:latin typeface="Bookman Old Style"/>
                <a:cs typeface="Calibri"/>
              </a:rPr>
              <a:t> No more than 79 units combined</a:t>
            </a:r>
          </a:p>
          <a:p>
            <a:r>
              <a:rPr lang="en-US" sz="1700" b="1">
                <a:latin typeface="Bookman Old Style"/>
                <a:cs typeface="Calibri"/>
              </a:rPr>
              <a:t>Is the major guaranteed?:</a:t>
            </a:r>
            <a:r>
              <a:rPr lang="en-US" sz="1700">
                <a:latin typeface="Bookman Old Style"/>
                <a:cs typeface="Calibri"/>
              </a:rPr>
              <a:t> Yes, provided all TAG requirements are completed. </a:t>
            </a:r>
          </a:p>
          <a:p>
            <a:r>
              <a:rPr lang="en-US" sz="1700" b="1">
                <a:latin typeface="Bookman Old Style"/>
                <a:cs typeface="Calibri"/>
              </a:rPr>
              <a:t>Excluded Majors:</a:t>
            </a:r>
            <a:r>
              <a:rPr lang="en-US" sz="1700">
                <a:latin typeface="Bookman Old Style"/>
                <a:cs typeface="Calibri"/>
              </a:rPr>
              <a:t> Studio Art</a:t>
            </a:r>
          </a:p>
          <a:p>
            <a:r>
              <a:rPr lang="en-US" sz="1700" b="1">
                <a:latin typeface="Bookman Old Style"/>
                <a:cs typeface="Calibri"/>
              </a:rPr>
              <a:t>When is TAG accepted:</a:t>
            </a:r>
            <a:r>
              <a:rPr lang="en-US" sz="1700">
                <a:latin typeface="Bookman Old Style"/>
                <a:cs typeface="Calibri"/>
              </a:rPr>
              <a:t> TAG is accepted for all Fall filing periods (Sept 1-30) &amp; Winter filing (May 1-31st)</a:t>
            </a:r>
            <a:endParaRPr lang="en-US" sz="1700">
              <a:latin typeface="Bookman Old Style"/>
              <a:ea typeface="+mn-lt"/>
              <a:cs typeface="+mn-lt"/>
            </a:endParaRPr>
          </a:p>
          <a:p>
            <a:r>
              <a:rPr lang="en-US" sz="1400">
                <a:latin typeface="Bookman Old Style"/>
                <a:cs typeface="Calibri"/>
              </a:rPr>
              <a:t>For detailed information and updates: </a:t>
            </a:r>
            <a:r>
              <a:rPr lang="en-US" sz="1400">
                <a:latin typeface="Bookman Old Style"/>
                <a:cs typeface="Calibri"/>
                <a:hlinkClick r:id="rId3"/>
              </a:rPr>
              <a:t>https://admissions.ucr.edu/transfer/transfer-admission-guarantee</a:t>
            </a:r>
          </a:p>
          <a:p>
            <a:r>
              <a:rPr lang="en-US" sz="1400">
                <a:ea typeface="+mn-lt"/>
                <a:cs typeface="+mn-lt"/>
              </a:rPr>
              <a:t>Start your Transfer Admission Planner (TAP) at: </a:t>
            </a:r>
            <a:r>
              <a:rPr lang="en-US" sz="1400">
                <a:ea typeface="+mn-lt"/>
                <a:cs typeface="+mn-lt"/>
                <a:hlinkClick r:id="rId4"/>
              </a:rPr>
              <a:t>https://uctap.universityofcalifornia.edu/students/index.cfm</a:t>
            </a:r>
            <a:endParaRPr lang="en-US" sz="1400">
              <a:latin typeface="Bookman Old Style"/>
              <a:cs typeface="Calibri"/>
            </a:endParaRPr>
          </a:p>
        </p:txBody>
      </p:sp>
      <p:sp>
        <p:nvSpPr>
          <p:cNvPr id="27" name="Rectangle 16">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76140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EE26B-6F8B-40E2-848E-DB566D4CDA0E}"/>
              </a:ext>
            </a:extLst>
          </p:cNvPr>
          <p:cNvSpPr>
            <a:spLocks noGrp="1"/>
          </p:cNvSpPr>
          <p:nvPr>
            <p:ph type="title"/>
          </p:nvPr>
        </p:nvSpPr>
        <p:spPr>
          <a:xfrm>
            <a:off x="389916" y="444464"/>
            <a:ext cx="3420305" cy="1906317"/>
          </a:xfrm>
        </p:spPr>
        <p:txBody>
          <a:bodyPr>
            <a:normAutofit/>
          </a:bodyPr>
          <a:lstStyle/>
          <a:p>
            <a:pPr algn="ctr"/>
            <a:r>
              <a:rPr lang="en-US" sz="2800">
                <a:latin typeface="Bookman Old Style"/>
                <a:cs typeface="Calibri Light"/>
              </a:rPr>
              <a:t>TAG REQUIREMENTS: </a:t>
            </a:r>
            <a:br>
              <a:rPr lang="en-US" sz="2800">
                <a:latin typeface="Bookman Old Style"/>
                <a:cs typeface="Calibri Light"/>
              </a:rPr>
            </a:br>
            <a:r>
              <a:rPr lang="en-US" sz="2800">
                <a:latin typeface="Bookman Old Style"/>
                <a:cs typeface="Calibri Light"/>
              </a:rPr>
              <a:t>UC Santa Barbara</a:t>
            </a:r>
            <a:endParaRPr lang="en-US" sz="2800">
              <a:latin typeface="Bookman Old Style"/>
            </a:endParaRPr>
          </a:p>
        </p:txBody>
      </p:sp>
      <p:pic>
        <p:nvPicPr>
          <p:cNvPr id="4" name="Picture 4" descr="A large body of water with a mountain in the background&#10;&#10;Description generated with very high confidence">
            <a:extLst>
              <a:ext uri="{FF2B5EF4-FFF2-40B4-BE49-F238E27FC236}">
                <a16:creationId xmlns:a16="http://schemas.microsoft.com/office/drawing/2014/main" id="{4843FB9B-9252-405C-91BC-94F8A5A6865D}"/>
              </a:ext>
            </a:extLst>
          </p:cNvPr>
          <p:cNvPicPr>
            <a:picLocks noChangeAspect="1"/>
          </p:cNvPicPr>
          <p:nvPr/>
        </p:nvPicPr>
        <p:blipFill rotWithShape="1">
          <a:blip r:embed="rId2"/>
          <a:srcRect l="33526" r="20439" b="-2"/>
          <a:stretch/>
        </p:blipFill>
        <p:spPr>
          <a:xfrm>
            <a:off x="20" y="2768743"/>
            <a:ext cx="4278264" cy="4089258"/>
          </a:xfrm>
          <a:prstGeom prst="rect">
            <a:avLst/>
          </a:prstGeom>
        </p:spPr>
      </p:pic>
      <p:sp>
        <p:nvSpPr>
          <p:cNvPr id="22" name="Rectangle 21">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EAF8D4F-EFE7-43C4-A390-C5224F5D669F}"/>
              </a:ext>
            </a:extLst>
          </p:cNvPr>
          <p:cNvSpPr>
            <a:spLocks noGrp="1"/>
          </p:cNvSpPr>
          <p:nvPr>
            <p:ph idx="1"/>
          </p:nvPr>
        </p:nvSpPr>
        <p:spPr>
          <a:xfrm>
            <a:off x="4595305" y="205029"/>
            <a:ext cx="7352057" cy="6459815"/>
          </a:xfrm>
        </p:spPr>
        <p:txBody>
          <a:bodyPr vert="horz" lIns="91440" tIns="45720" rIns="91440" bIns="45720" rtlCol="0" anchor="ctr">
            <a:noAutofit/>
          </a:bodyPr>
          <a:lstStyle/>
          <a:p>
            <a:r>
              <a:rPr lang="en-US" sz="1700" b="1">
                <a:latin typeface="Bookman Old Style"/>
                <a:cs typeface="Calibri"/>
              </a:rPr>
              <a:t>1st ENGL &amp; Math : </a:t>
            </a:r>
            <a:r>
              <a:rPr lang="en-US" sz="1700">
                <a:latin typeface="Bookman Old Style"/>
                <a:ea typeface="+mn-lt"/>
                <a:cs typeface="+mn-lt"/>
              </a:rPr>
              <a:t> By end of fall 2020</a:t>
            </a:r>
          </a:p>
          <a:p>
            <a:r>
              <a:rPr lang="en-US" sz="1700" b="1">
                <a:latin typeface="Bookman Old Style"/>
                <a:cs typeface="Calibri"/>
              </a:rPr>
              <a:t>2nd ENGL</a:t>
            </a:r>
            <a:r>
              <a:rPr lang="en-US" sz="1700">
                <a:latin typeface="Bookman Old Style"/>
                <a:cs typeface="Calibri"/>
              </a:rPr>
              <a:t> </a:t>
            </a:r>
            <a:r>
              <a:rPr lang="en-US" sz="1700" b="1">
                <a:latin typeface="Bookman Old Style"/>
                <a:cs typeface="Calibri"/>
              </a:rPr>
              <a:t>and rest of 7 course pattern</a:t>
            </a:r>
            <a:r>
              <a:rPr lang="en-US" sz="1700">
                <a:latin typeface="Bookman Old Style"/>
                <a:cs typeface="Calibri"/>
              </a:rPr>
              <a:t>: By end of Spring 2021</a:t>
            </a:r>
          </a:p>
          <a:p>
            <a:r>
              <a:rPr lang="en-US" sz="1700" b="1">
                <a:latin typeface="Bookman Old Style"/>
                <a:cs typeface="Calibri"/>
              </a:rPr>
              <a:t>IGETC &amp; Counselor Review:</a:t>
            </a:r>
            <a:r>
              <a:rPr lang="en-US" sz="1700">
                <a:latin typeface="Bookman Old Style"/>
                <a:cs typeface="Calibri"/>
              </a:rPr>
              <a:t> IGETC not required but recommended; Counselor Review recommended, not required </a:t>
            </a:r>
            <a:endParaRPr lang="en-US" sz="1700">
              <a:latin typeface="Bookman Old Style"/>
            </a:endParaRPr>
          </a:p>
          <a:p>
            <a:r>
              <a:rPr lang="en-US" sz="1700" b="1">
                <a:latin typeface="Bookman Old Style"/>
                <a:cs typeface="Calibri"/>
              </a:rPr>
              <a:t>Credit Limitations:</a:t>
            </a:r>
            <a:r>
              <a:rPr lang="en-US" sz="1700">
                <a:latin typeface="Bookman Old Style"/>
                <a:cs typeface="Calibri"/>
              </a:rPr>
              <a:t> No more than 89 units combined</a:t>
            </a:r>
          </a:p>
          <a:p>
            <a:r>
              <a:rPr lang="en-US" sz="1700" b="1">
                <a:latin typeface="Bookman Old Style"/>
                <a:cs typeface="Calibri"/>
              </a:rPr>
              <a:t>Is the major guaranteed?:</a:t>
            </a:r>
            <a:r>
              <a:rPr lang="en-US" sz="1700">
                <a:latin typeface="Bookman Old Style"/>
                <a:cs typeface="Calibri"/>
              </a:rPr>
              <a:t> Yes for College of Letters &amp; Science (L&amp;S) majors that do not have a pre-major. No for L&amp;S majors that have a pre-major or if the pre-major is guaranteed but further requirements must be met at UCSB after transfer in order to be accepted into the full major. </a:t>
            </a:r>
          </a:p>
          <a:p>
            <a:r>
              <a:rPr lang="en-US" sz="1700" b="1">
                <a:latin typeface="Bookman Old Style"/>
                <a:cs typeface="Calibri"/>
              </a:rPr>
              <a:t>Excluded Majors:</a:t>
            </a:r>
            <a:r>
              <a:rPr lang="en-US" sz="1700">
                <a:latin typeface="Bookman Old Style"/>
                <a:cs typeface="Calibri"/>
              </a:rPr>
              <a:t> </a:t>
            </a:r>
            <a:r>
              <a:rPr lang="en-US" sz="1700">
                <a:latin typeface="Bookman Old Style"/>
                <a:ea typeface="+mn-lt"/>
                <a:cs typeface="+mn-lt"/>
              </a:rPr>
              <a:t>Any major in the College of Creative Studies, any major in the College of Engineering (Chemical Engineering, Computer Engineering, Computer Science, Electrical Engineering or Mechanical Engineering), Dance B.A., Dance B.F.A., Music B.M. or Theater B.F.A. in the College of Letters &amp; Science </a:t>
            </a:r>
            <a:endParaRPr lang="en-US" sz="1700">
              <a:latin typeface="Bookman Old Style"/>
              <a:cs typeface="Calibri"/>
            </a:endParaRPr>
          </a:p>
          <a:p>
            <a:r>
              <a:rPr lang="en-US" sz="1700" b="1">
                <a:latin typeface="Bookman Old Style"/>
                <a:cs typeface="Calibri"/>
              </a:rPr>
              <a:t>When is TAG accepted:</a:t>
            </a:r>
            <a:r>
              <a:rPr lang="en-US" sz="1700">
                <a:latin typeface="Bookman Old Style"/>
                <a:cs typeface="Calibri"/>
              </a:rPr>
              <a:t> TAG is accepted for all Fall filing periods (Sept 1-30)</a:t>
            </a:r>
            <a:endParaRPr lang="en-US" sz="1700">
              <a:latin typeface="Bookman Old Style"/>
              <a:ea typeface="+mn-lt"/>
              <a:cs typeface="+mn-lt"/>
            </a:endParaRPr>
          </a:p>
          <a:p>
            <a:r>
              <a:rPr lang="en-US" sz="1700" b="1">
                <a:latin typeface="Bookman Old Style"/>
                <a:cs typeface="Calibri"/>
              </a:rPr>
              <a:t>Note:</a:t>
            </a:r>
            <a:r>
              <a:rPr lang="en-US" sz="1700">
                <a:latin typeface="Bookman Old Style"/>
                <a:cs typeface="Calibri"/>
              </a:rPr>
              <a:t> No more than 18 of the 60 units can be done in the Spring term before transfer.</a:t>
            </a:r>
          </a:p>
          <a:p>
            <a:r>
              <a:rPr lang="en-US" sz="1400">
                <a:latin typeface="Calibri"/>
                <a:cs typeface="Calibri"/>
              </a:rPr>
              <a:t>For detailed information and updates: </a:t>
            </a:r>
            <a:r>
              <a:rPr lang="en-US" sz="1400">
                <a:ea typeface="+mn-lt"/>
                <a:cs typeface="+mn-lt"/>
                <a:hlinkClick r:id="rId3"/>
              </a:rPr>
              <a:t>http://admissions.sa.ucsb.edu/apply/transfer/tag</a:t>
            </a:r>
          </a:p>
          <a:p>
            <a:r>
              <a:rPr lang="en-US" sz="1400">
                <a:ea typeface="+mn-lt"/>
                <a:cs typeface="+mn-lt"/>
              </a:rPr>
              <a:t>Start your Transfer Admission Planner (TAP) at: </a:t>
            </a:r>
            <a:r>
              <a:rPr lang="en-US" sz="1400">
                <a:ea typeface="+mn-lt"/>
                <a:cs typeface="+mn-lt"/>
                <a:hlinkClick r:id="rId4"/>
              </a:rPr>
              <a:t>https://uctap.universityofcalifornia.edu/students/index.cfm</a:t>
            </a:r>
            <a:endParaRPr lang="en-US" sz="1400">
              <a:ea typeface="+mn-lt"/>
              <a:cs typeface="+mn-lt"/>
            </a:endParaRPr>
          </a:p>
        </p:txBody>
      </p:sp>
      <p:sp>
        <p:nvSpPr>
          <p:cNvPr id="24" name="Rectangle 2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43595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EE26B-6F8B-40E2-848E-DB566D4CDA0E}"/>
              </a:ext>
            </a:extLst>
          </p:cNvPr>
          <p:cNvSpPr>
            <a:spLocks noGrp="1"/>
          </p:cNvSpPr>
          <p:nvPr>
            <p:ph type="title"/>
          </p:nvPr>
        </p:nvSpPr>
        <p:spPr>
          <a:xfrm>
            <a:off x="389916" y="444464"/>
            <a:ext cx="3420305" cy="1906317"/>
          </a:xfrm>
        </p:spPr>
        <p:txBody>
          <a:bodyPr>
            <a:normAutofit/>
          </a:bodyPr>
          <a:lstStyle/>
          <a:p>
            <a:pPr algn="ctr"/>
            <a:r>
              <a:rPr lang="en-US" sz="2800">
                <a:latin typeface="Bookman Old Style"/>
                <a:cs typeface="Calibri Light"/>
              </a:rPr>
              <a:t>TAG REQUIREMENTS: </a:t>
            </a:r>
            <a:br>
              <a:rPr lang="en-US" sz="2800">
                <a:latin typeface="Bookman Old Style"/>
                <a:cs typeface="Calibri Light"/>
              </a:rPr>
            </a:br>
            <a:r>
              <a:rPr lang="en-US" sz="2800">
                <a:latin typeface="Bookman Old Style"/>
                <a:cs typeface="Calibri Light"/>
              </a:rPr>
              <a:t>UC Santa Cruz</a:t>
            </a:r>
            <a:endParaRPr lang="en-US" sz="2800">
              <a:latin typeface="Bookman Old Style"/>
            </a:endParaRPr>
          </a:p>
        </p:txBody>
      </p:sp>
      <p:pic>
        <p:nvPicPr>
          <p:cNvPr id="4" name="Picture 4" descr="A group of people posing for the camera&#10;&#10;Description generated with very high confidence">
            <a:extLst>
              <a:ext uri="{FF2B5EF4-FFF2-40B4-BE49-F238E27FC236}">
                <a16:creationId xmlns:a16="http://schemas.microsoft.com/office/drawing/2014/main" id="{B8D68300-7EE1-4128-A880-86CDD5F39D58}"/>
              </a:ext>
            </a:extLst>
          </p:cNvPr>
          <p:cNvPicPr>
            <a:picLocks noChangeAspect="1"/>
          </p:cNvPicPr>
          <p:nvPr/>
        </p:nvPicPr>
        <p:blipFill rotWithShape="1">
          <a:blip r:embed="rId2"/>
          <a:srcRect l="22848" r="29548" b="-2"/>
          <a:stretch/>
        </p:blipFill>
        <p:spPr>
          <a:xfrm>
            <a:off x="20" y="2768743"/>
            <a:ext cx="4278264" cy="4089258"/>
          </a:xfrm>
          <a:prstGeom prst="rect">
            <a:avLst/>
          </a:prstGeom>
        </p:spPr>
      </p:pic>
      <p:sp>
        <p:nvSpPr>
          <p:cNvPr id="12"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EAF8D4F-EFE7-43C4-A390-C5224F5D669F}"/>
              </a:ext>
            </a:extLst>
          </p:cNvPr>
          <p:cNvSpPr>
            <a:spLocks noGrp="1"/>
          </p:cNvSpPr>
          <p:nvPr>
            <p:ph idx="1"/>
          </p:nvPr>
        </p:nvSpPr>
        <p:spPr>
          <a:xfrm>
            <a:off x="4688232" y="446638"/>
            <a:ext cx="7166203" cy="5902255"/>
          </a:xfrm>
        </p:spPr>
        <p:txBody>
          <a:bodyPr vert="horz" lIns="91440" tIns="45720" rIns="91440" bIns="45720" rtlCol="0" anchor="ctr">
            <a:normAutofit/>
          </a:bodyPr>
          <a:lstStyle/>
          <a:p>
            <a:r>
              <a:rPr lang="en-US" sz="1700" b="1">
                <a:latin typeface="Bookman Old Style"/>
                <a:cs typeface="Calibri"/>
              </a:rPr>
              <a:t>1st ENGL &amp; Math : </a:t>
            </a:r>
            <a:r>
              <a:rPr lang="en-US" sz="1700">
                <a:latin typeface="Bookman Old Style"/>
                <a:ea typeface="+mn-lt"/>
                <a:cs typeface="+mn-lt"/>
              </a:rPr>
              <a:t> By end of fall 2020 for Fall admission</a:t>
            </a:r>
          </a:p>
          <a:p>
            <a:r>
              <a:rPr lang="en-US" sz="1700" b="1">
                <a:latin typeface="Bookman Old Style"/>
                <a:cs typeface="Calibri"/>
              </a:rPr>
              <a:t>2nd ENGL and rest of 7-course pattern: </a:t>
            </a:r>
            <a:r>
              <a:rPr lang="en-US" sz="1700">
                <a:latin typeface="Bookman Old Style"/>
                <a:cs typeface="Calibri"/>
              </a:rPr>
              <a:t>End of Spring 2021</a:t>
            </a:r>
          </a:p>
          <a:p>
            <a:r>
              <a:rPr lang="en-US" sz="1700" b="1">
                <a:latin typeface="Bookman Old Style"/>
                <a:cs typeface="Calibri"/>
              </a:rPr>
              <a:t>IGETC &amp; Counselor Review:</a:t>
            </a:r>
            <a:r>
              <a:rPr lang="en-US" sz="1700">
                <a:latin typeface="Bookman Old Style"/>
                <a:cs typeface="Calibri"/>
              </a:rPr>
              <a:t> IGETC not required but recommended; Counselor Review recommended, not required</a:t>
            </a:r>
          </a:p>
          <a:p>
            <a:r>
              <a:rPr lang="en-US" sz="1700" b="1">
                <a:latin typeface="Bookman Old Style"/>
                <a:cs typeface="Calibri"/>
              </a:rPr>
              <a:t>Credit Limitations:</a:t>
            </a:r>
            <a:r>
              <a:rPr lang="en-US" sz="1700">
                <a:latin typeface="Bookman Old Style"/>
                <a:cs typeface="Calibri"/>
              </a:rPr>
              <a:t> No more than 89 units combined</a:t>
            </a:r>
          </a:p>
          <a:p>
            <a:r>
              <a:rPr lang="en-US" sz="1700" b="1">
                <a:latin typeface="Bookman Old Style"/>
                <a:cs typeface="Calibri"/>
              </a:rPr>
              <a:t>Is the major guaranteed?:</a:t>
            </a:r>
            <a:r>
              <a:rPr lang="en-US" sz="1700">
                <a:latin typeface="Bookman Old Style"/>
                <a:cs typeface="Calibri"/>
              </a:rPr>
              <a:t> </a:t>
            </a:r>
            <a:r>
              <a:rPr lang="en-US" sz="1700">
                <a:latin typeface="Bookman Old Style"/>
                <a:ea typeface="+mn-lt"/>
                <a:cs typeface="+mn-lt"/>
              </a:rPr>
              <a:t>Choice of major is not guaranteed through TAG unless the major is listed in the </a:t>
            </a:r>
            <a:r>
              <a:rPr lang="en-US" sz="1700">
                <a:latin typeface="Bookman Old Style"/>
                <a:ea typeface="+mn-lt"/>
                <a:cs typeface="+mn-lt"/>
                <a:hlinkClick r:id="rId3"/>
              </a:rPr>
              <a:t>Screening Major Selection Criteria Fall 2020</a:t>
            </a:r>
            <a:r>
              <a:rPr lang="en-US" sz="1700">
                <a:latin typeface="Bookman Old Style"/>
                <a:ea typeface="+mn-lt"/>
                <a:cs typeface="+mn-lt"/>
              </a:rPr>
              <a:t> </a:t>
            </a:r>
            <a:endParaRPr lang="en-US" sz="1700">
              <a:latin typeface="Bookman Old Style"/>
              <a:cs typeface="Calibri"/>
            </a:endParaRPr>
          </a:p>
          <a:p>
            <a:r>
              <a:rPr lang="en-US" sz="1700" b="1">
                <a:latin typeface="Bookman Old Style"/>
                <a:cs typeface="Calibri"/>
              </a:rPr>
              <a:t>Excluded Majors: </a:t>
            </a:r>
            <a:r>
              <a:rPr lang="en-US" sz="1700">
                <a:latin typeface="Bookman Old Style"/>
                <a:cs typeface="Calibri"/>
              </a:rPr>
              <a:t>None </a:t>
            </a:r>
          </a:p>
          <a:p>
            <a:r>
              <a:rPr lang="en-US" sz="1700" b="1">
                <a:latin typeface="Bookman Old Style"/>
                <a:cs typeface="Calibri"/>
              </a:rPr>
              <a:t>When is TAG accepted:</a:t>
            </a:r>
            <a:r>
              <a:rPr lang="en-US" sz="1700">
                <a:latin typeface="Bookman Old Style"/>
                <a:cs typeface="Calibri"/>
              </a:rPr>
              <a:t> TAG is accepted for all Fall filing periods (Sept 1-30)</a:t>
            </a:r>
            <a:endParaRPr lang="en-US" sz="1700">
              <a:latin typeface="Bookman Old Style"/>
              <a:ea typeface="+mn-lt"/>
              <a:cs typeface="+mn-lt"/>
            </a:endParaRPr>
          </a:p>
          <a:p>
            <a:r>
              <a:rPr lang="en-US" sz="1700">
                <a:ea typeface="+mn-lt"/>
                <a:cs typeface="+mn-lt"/>
              </a:rPr>
              <a:t>For detailed information and updates: </a:t>
            </a:r>
            <a:r>
              <a:rPr lang="en-US" sz="1700">
                <a:ea typeface="+mn-lt"/>
                <a:cs typeface="+mn-lt"/>
                <a:hlinkClick r:id="rId4"/>
              </a:rPr>
              <a:t>https://admissions.ucsc.edu/apply/transfer-students/tag.html</a:t>
            </a:r>
            <a:endParaRPr lang="en-US" sz="1700">
              <a:ea typeface="+mn-lt"/>
              <a:cs typeface="+mn-lt"/>
            </a:endParaRPr>
          </a:p>
          <a:p>
            <a:r>
              <a:rPr lang="en-US" sz="1700">
                <a:ea typeface="+mn-lt"/>
                <a:cs typeface="+mn-lt"/>
              </a:rPr>
              <a:t>Start your Transfer Admission Planner (TAP) at: </a:t>
            </a:r>
            <a:r>
              <a:rPr lang="en-US" sz="1700">
                <a:ea typeface="+mn-lt"/>
                <a:cs typeface="+mn-lt"/>
                <a:hlinkClick r:id="rId5"/>
              </a:rPr>
              <a:t>https://uctap.universityofcalifornia.edu/students/index.cfm</a:t>
            </a:r>
            <a:endParaRPr lang="en-US" sz="1700">
              <a:ea typeface="+mn-lt"/>
              <a:cs typeface="+mn-lt"/>
            </a:endParaRPr>
          </a:p>
          <a:p>
            <a:endParaRPr lang="en-US" sz="1700">
              <a:latin typeface="Bookman Old Style"/>
              <a:cs typeface="Calibri"/>
            </a:endParaRPr>
          </a:p>
          <a:p>
            <a:endParaRPr lang="en-US" sz="2000">
              <a:latin typeface="Calibri"/>
              <a:cs typeface="Calibri"/>
            </a:endParaRPr>
          </a:p>
        </p:txBody>
      </p:sp>
      <p:sp>
        <p:nvSpPr>
          <p:cNvPr id="14"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16760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EE846-2DEE-4222-9811-B36D90214AD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latin typeface="Bookman Old Style"/>
                <a:cs typeface="Calibri Light"/>
              </a:rPr>
              <a:t>How to pull up your transcript</a:t>
            </a:r>
            <a:endParaRPr lang="en-US" sz="2800"/>
          </a:p>
        </p:txBody>
      </p:sp>
      <p:sp>
        <p:nvSpPr>
          <p:cNvPr id="3" name="Content Placeholder 2">
            <a:extLst>
              <a:ext uri="{FF2B5EF4-FFF2-40B4-BE49-F238E27FC236}">
                <a16:creationId xmlns:a16="http://schemas.microsoft.com/office/drawing/2014/main" id="{03C9FEF8-B2C0-414E-A1CE-6EBAF06F1A17}"/>
              </a:ext>
            </a:extLst>
          </p:cNvPr>
          <p:cNvSpPr>
            <a:spLocks noGrp="1"/>
          </p:cNvSpPr>
          <p:nvPr>
            <p:ph idx="1"/>
          </p:nvPr>
        </p:nvSpPr>
        <p:spPr>
          <a:xfrm>
            <a:off x="643468" y="2638043"/>
            <a:ext cx="3363974" cy="3415623"/>
          </a:xfrm>
        </p:spPr>
        <p:txBody>
          <a:bodyPr vert="horz" lIns="91440" tIns="45720" rIns="91440" bIns="45720" rtlCol="0">
            <a:normAutofit/>
          </a:bodyPr>
          <a:lstStyle/>
          <a:p>
            <a:r>
              <a:rPr lang="en-US" sz="2000">
                <a:latin typeface="Bookman Old Style"/>
                <a:ea typeface="+mn-lt"/>
                <a:cs typeface="+mn-lt"/>
              </a:rPr>
              <a:t>MyCOM portal --&gt;</a:t>
            </a:r>
            <a:endParaRPr lang="en-US" sz="2000"/>
          </a:p>
          <a:p>
            <a:r>
              <a:rPr lang="en-US" sz="2000">
                <a:latin typeface="Bookman Old Style"/>
                <a:ea typeface="+mn-lt"/>
                <a:cs typeface="+mn-lt"/>
              </a:rPr>
              <a:t>Students--&gt; (on the right side) </a:t>
            </a:r>
            <a:endParaRPr lang="en-US" sz="2000">
              <a:latin typeface="Calibri" panose="020F0502020204030204"/>
              <a:ea typeface="+mn-lt"/>
              <a:cs typeface="+mn-lt"/>
            </a:endParaRPr>
          </a:p>
          <a:p>
            <a:r>
              <a:rPr lang="en-US" sz="2000">
                <a:latin typeface="Bookman Old Style"/>
                <a:ea typeface="+mn-lt"/>
                <a:cs typeface="+mn-lt"/>
              </a:rPr>
              <a:t>Records --&gt;</a:t>
            </a:r>
            <a:endParaRPr lang="en-US" sz="2000">
              <a:latin typeface="Calibri" panose="020F0502020204030204"/>
              <a:ea typeface="+mn-lt"/>
              <a:cs typeface="+mn-lt"/>
            </a:endParaRPr>
          </a:p>
          <a:p>
            <a:r>
              <a:rPr lang="en-US" sz="2000">
                <a:latin typeface="Bookman Old Style"/>
                <a:ea typeface="+mn-lt"/>
                <a:cs typeface="+mn-lt"/>
              </a:rPr>
              <a:t>Unofficial Transcript</a:t>
            </a:r>
            <a:endParaRPr lang="en-US" sz="2000">
              <a:cs typeface="Calibri"/>
            </a:endParaRPr>
          </a:p>
          <a:p>
            <a:endParaRPr lang="en-US" sz="2000">
              <a:latin typeface="Bembo"/>
              <a:cs typeface="Calibri"/>
            </a:endParaRPr>
          </a:p>
        </p:txBody>
      </p:sp>
      <p:pic>
        <p:nvPicPr>
          <p:cNvPr id="4" name="Picture 4" descr="A picture containing bird&#10;&#10;Description generated with very high confidence">
            <a:extLst>
              <a:ext uri="{FF2B5EF4-FFF2-40B4-BE49-F238E27FC236}">
                <a16:creationId xmlns:a16="http://schemas.microsoft.com/office/drawing/2014/main" id="{550DB0C0-4B0F-4285-A02C-A8268D71E54F}"/>
              </a:ext>
            </a:extLst>
          </p:cNvPr>
          <p:cNvPicPr>
            <a:picLocks noChangeAspect="1"/>
          </p:cNvPicPr>
          <p:nvPr/>
        </p:nvPicPr>
        <p:blipFill rotWithShape="1">
          <a:blip r:embed="rId2"/>
          <a:srcRect l="261" t="-336" r="59269" b="-336"/>
          <a:stretch/>
        </p:blipFill>
        <p:spPr>
          <a:xfrm>
            <a:off x="5297764" y="1176276"/>
            <a:ext cx="6191403" cy="3982135"/>
          </a:xfrm>
          <a:prstGeom prst="rect">
            <a:avLst/>
          </a:prstGeom>
        </p:spPr>
      </p:pic>
    </p:spTree>
    <p:extLst>
      <p:ext uri="{BB962C8B-B14F-4D97-AF65-F5344CB8AC3E}">
        <p14:creationId xmlns:p14="http://schemas.microsoft.com/office/powerpoint/2010/main" val="105373465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04D3B-ACB6-456A-B035-7AA263BC42D0}"/>
              </a:ext>
            </a:extLst>
          </p:cNvPr>
          <p:cNvSpPr>
            <a:spLocks noGrp="1"/>
          </p:cNvSpPr>
          <p:nvPr>
            <p:ph type="title"/>
          </p:nvPr>
        </p:nvSpPr>
        <p:spPr>
          <a:xfrm>
            <a:off x="686834" y="591344"/>
            <a:ext cx="3200400" cy="5585619"/>
          </a:xfrm>
        </p:spPr>
        <p:txBody>
          <a:bodyPr>
            <a:normAutofit/>
          </a:bodyPr>
          <a:lstStyle/>
          <a:p>
            <a:r>
              <a:rPr lang="en-US">
                <a:solidFill>
                  <a:srgbClr val="FFFFFF"/>
                </a:solidFill>
                <a:latin typeface="Bookman Old Style"/>
                <a:cs typeface="Calibri Light"/>
              </a:rPr>
              <a:t>Be sure to check out your school's TAG website:</a:t>
            </a: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AE33B2-7D41-4797-B877-9703FD7A7EDA}"/>
              </a:ext>
            </a:extLst>
          </p:cNvPr>
          <p:cNvSpPr>
            <a:spLocks noGrp="1"/>
          </p:cNvSpPr>
          <p:nvPr>
            <p:ph idx="1"/>
          </p:nvPr>
        </p:nvSpPr>
        <p:spPr>
          <a:xfrm>
            <a:off x="4447308" y="591344"/>
            <a:ext cx="7556978" cy="6143179"/>
          </a:xfrm>
        </p:spPr>
        <p:txBody>
          <a:bodyPr vert="horz" lIns="91440" tIns="45720" rIns="91440" bIns="45720" rtlCol="0" anchor="ctr">
            <a:normAutofit/>
          </a:bodyPr>
          <a:lstStyle/>
          <a:p>
            <a:r>
              <a:rPr lang="en-US" sz="2000" b="1">
                <a:latin typeface="Bookman Old Style"/>
                <a:cs typeface="Calibri"/>
              </a:rPr>
              <a:t>UC Davis: </a:t>
            </a:r>
            <a:endParaRPr lang="en-US" sz="2000">
              <a:latin typeface="Bookman Old Style"/>
              <a:cs typeface="Calibri"/>
            </a:endParaRPr>
          </a:p>
          <a:p>
            <a:pPr marL="0" indent="0">
              <a:buNone/>
            </a:pPr>
            <a:r>
              <a:rPr lang="en-US" sz="2000">
                <a:latin typeface="Bookman Old Style"/>
                <a:cs typeface="Calibri Light"/>
                <a:hlinkClick r:id="rId2"/>
              </a:rPr>
              <a:t>https://www.ucdavis.edu/admissions/undergraduate/transfer/transfer-admission-guarantee</a:t>
            </a:r>
            <a:endParaRPr lang="en-US" sz="2000">
              <a:latin typeface="Bookman Old Style"/>
              <a:cs typeface="Calibri"/>
            </a:endParaRPr>
          </a:p>
          <a:p>
            <a:r>
              <a:rPr lang="en-US" sz="2000" b="1">
                <a:latin typeface="Bookman Old Style"/>
                <a:cs typeface="Calibri Light"/>
              </a:rPr>
              <a:t>UC Irvine:</a:t>
            </a:r>
            <a:r>
              <a:rPr lang="en-US" sz="2000">
                <a:latin typeface="Bookman Old Style"/>
                <a:cs typeface="Calibri Light"/>
              </a:rPr>
              <a:t> </a:t>
            </a:r>
            <a:endParaRPr lang="en-US" sz="2000">
              <a:latin typeface="Bookman Old Style"/>
              <a:ea typeface="+mn-lt"/>
              <a:cs typeface="+mn-lt"/>
            </a:endParaRPr>
          </a:p>
          <a:p>
            <a:pPr marL="0" indent="0">
              <a:buNone/>
            </a:pPr>
            <a:r>
              <a:rPr lang="en-US" sz="2000">
                <a:latin typeface="Bookman Old Style"/>
                <a:ea typeface="+mn-lt"/>
                <a:cs typeface="+mn-lt"/>
                <a:hlinkClick r:id="rId3"/>
              </a:rPr>
              <a:t>http://www.admissions.uci.edu/apply/transfer/guarantee.php</a:t>
            </a:r>
            <a:endParaRPr lang="en-US" sz="2000">
              <a:latin typeface="Bookman Old Style"/>
              <a:ea typeface="+mn-lt"/>
              <a:cs typeface="+mn-lt"/>
            </a:endParaRPr>
          </a:p>
          <a:p>
            <a:pPr marL="342900" indent="-342900"/>
            <a:r>
              <a:rPr lang="en-US" sz="2000" b="1">
                <a:latin typeface="Bookman Old Style"/>
                <a:cs typeface="Calibri Light"/>
              </a:rPr>
              <a:t>UC Merced: </a:t>
            </a:r>
            <a:endParaRPr lang="en-US" sz="2000">
              <a:latin typeface="Calibri" panose="020F0502020204030204"/>
              <a:cs typeface="Calibri" panose="020F0502020204030204"/>
            </a:endParaRPr>
          </a:p>
          <a:p>
            <a:r>
              <a:rPr lang="en-US" sz="2000">
                <a:latin typeface="Bookman Old Style"/>
                <a:cs typeface="Calibri Light"/>
                <a:hlinkClick r:id="rId4">
                  <a:extLst>
                    <a:ext uri="{A12FA001-AC4F-418D-AE19-62706E023703}">
                      <ahyp:hlinkClr xmlns:ahyp="http://schemas.microsoft.com/office/drawing/2018/hyperlinkcolor" val="tx"/>
                    </a:ext>
                  </a:extLst>
                </a:hlinkClick>
              </a:rPr>
              <a:t>https://admissions.ucmerced.edu/transfer/tag</a:t>
            </a:r>
            <a:endParaRPr lang="en-US" sz="2000">
              <a:latin typeface="Bookman Old Style"/>
              <a:cs typeface="Calibri"/>
            </a:endParaRPr>
          </a:p>
          <a:p>
            <a:r>
              <a:rPr lang="en-US" sz="2000" b="1">
                <a:latin typeface="Bookman Old Style"/>
                <a:ea typeface="+mn-lt"/>
                <a:cs typeface="+mn-lt"/>
              </a:rPr>
              <a:t>UC</a:t>
            </a:r>
            <a:r>
              <a:rPr lang="en-US" sz="2000" b="1">
                <a:latin typeface="Bookman Old Style"/>
                <a:cs typeface="Calibri"/>
              </a:rPr>
              <a:t> Riverside:</a:t>
            </a:r>
            <a:r>
              <a:rPr lang="en-US" sz="2000">
                <a:latin typeface="Bookman Old Style"/>
                <a:cs typeface="Calibri"/>
              </a:rPr>
              <a:t> </a:t>
            </a:r>
            <a:endParaRPr lang="en-US" sz="2000">
              <a:latin typeface="Bookman Old Style"/>
              <a:ea typeface="+mn-lt"/>
              <a:cs typeface="+mn-lt"/>
            </a:endParaRPr>
          </a:p>
          <a:p>
            <a:pPr marL="0" indent="0">
              <a:buNone/>
            </a:pPr>
            <a:r>
              <a:rPr lang="en-US" sz="2000">
                <a:latin typeface="Bookman Old Style"/>
                <a:ea typeface="+mn-lt"/>
                <a:cs typeface="+mn-lt"/>
                <a:hlinkClick r:id="rId5"/>
              </a:rPr>
              <a:t>https://admissions.ucr.edu/transfer/transfer-admission-guarantee</a:t>
            </a:r>
            <a:endParaRPr lang="en-US" sz="2000">
              <a:latin typeface="Bookman Old Style"/>
              <a:ea typeface="+mn-lt"/>
              <a:cs typeface="+mn-lt"/>
            </a:endParaRPr>
          </a:p>
          <a:p>
            <a:r>
              <a:rPr lang="en-US" sz="2000" b="1">
                <a:latin typeface="Bookman Old Style"/>
                <a:ea typeface="+mn-lt"/>
                <a:cs typeface="+mn-lt"/>
              </a:rPr>
              <a:t>UC</a:t>
            </a:r>
            <a:r>
              <a:rPr lang="en-US" sz="2000" b="1">
                <a:latin typeface="Bookman Old Style"/>
                <a:cs typeface="Calibri"/>
              </a:rPr>
              <a:t> Santa Barbara:</a:t>
            </a:r>
            <a:r>
              <a:rPr lang="en-US" sz="2000">
                <a:latin typeface="Bookman Old Style"/>
                <a:cs typeface="Calibri"/>
              </a:rPr>
              <a:t> </a:t>
            </a:r>
            <a:endParaRPr lang="en-US" sz="2000">
              <a:latin typeface="Bookman Old Style"/>
              <a:ea typeface="+mn-lt"/>
              <a:cs typeface="+mn-lt"/>
            </a:endParaRPr>
          </a:p>
          <a:p>
            <a:pPr marL="0" indent="0">
              <a:buNone/>
            </a:pPr>
            <a:r>
              <a:rPr lang="en-US" sz="2000">
                <a:latin typeface="Bookman Old Style"/>
                <a:ea typeface="+mn-lt"/>
                <a:cs typeface="+mn-lt"/>
                <a:hlinkClick r:id="rId6"/>
              </a:rPr>
              <a:t>http://admissions.sa.ucsb.edu/apply/transfer/tag</a:t>
            </a:r>
            <a:endParaRPr lang="en-US" sz="2000">
              <a:latin typeface="Bookman Old Style"/>
              <a:ea typeface="+mn-lt"/>
              <a:cs typeface="+mn-lt"/>
            </a:endParaRPr>
          </a:p>
          <a:p>
            <a:r>
              <a:rPr lang="en-US" sz="2000" b="1">
                <a:latin typeface="Bookman Old Style"/>
                <a:ea typeface="+mn-lt"/>
                <a:cs typeface="+mn-lt"/>
              </a:rPr>
              <a:t>UC</a:t>
            </a:r>
            <a:r>
              <a:rPr lang="en-US" sz="2000" b="1">
                <a:latin typeface="Bookman Old Style"/>
                <a:cs typeface="Calibri"/>
              </a:rPr>
              <a:t> Santa Cruz:</a:t>
            </a:r>
            <a:r>
              <a:rPr lang="en-US" sz="2000">
                <a:latin typeface="Bookman Old Style"/>
                <a:cs typeface="Calibri"/>
              </a:rPr>
              <a:t> </a:t>
            </a:r>
            <a:endParaRPr lang="en-US" sz="2000">
              <a:latin typeface="Bookman Old Style"/>
              <a:ea typeface="+mn-lt"/>
              <a:cs typeface="+mn-lt"/>
            </a:endParaRPr>
          </a:p>
          <a:p>
            <a:pPr marL="0" indent="0">
              <a:buNone/>
            </a:pPr>
            <a:r>
              <a:rPr lang="en-US" sz="2000">
                <a:latin typeface="Bookman Old Style"/>
                <a:ea typeface="+mn-lt"/>
                <a:cs typeface="+mn-lt"/>
                <a:hlinkClick r:id="rId7"/>
              </a:rPr>
              <a:t>https://admissions.ucsc.edu/apply/transfer-students/tag.html</a:t>
            </a:r>
            <a:endParaRPr lang="en-US" sz="2000">
              <a:latin typeface="Bookman Old Style"/>
              <a:ea typeface="+mn-lt"/>
              <a:cs typeface="+mn-lt"/>
            </a:endParaRPr>
          </a:p>
          <a:p>
            <a:pPr marL="0" indent="0">
              <a:buNone/>
            </a:pPr>
            <a:endParaRPr lang="en-US" sz="2000" b="1">
              <a:latin typeface="Bookman Old Style"/>
              <a:cs typeface="Calibri"/>
            </a:endParaRPr>
          </a:p>
        </p:txBody>
      </p:sp>
    </p:spTree>
    <p:extLst>
      <p:ext uri="{BB962C8B-B14F-4D97-AF65-F5344CB8AC3E}">
        <p14:creationId xmlns:p14="http://schemas.microsoft.com/office/powerpoint/2010/main" val="177015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95BA8-9BE2-492D-8A45-AD70B7312CC9}"/>
              </a:ext>
            </a:extLst>
          </p:cNvPr>
          <p:cNvSpPr>
            <a:spLocks noGrp="1"/>
          </p:cNvSpPr>
          <p:nvPr>
            <p:ph type="title"/>
          </p:nvPr>
        </p:nvSpPr>
        <p:spPr>
          <a:xfrm>
            <a:off x="1122693" y="1396686"/>
            <a:ext cx="3482411" cy="4064628"/>
          </a:xfrm>
        </p:spPr>
        <p:txBody>
          <a:bodyPr>
            <a:normAutofit/>
          </a:bodyPr>
          <a:lstStyle/>
          <a:p>
            <a:r>
              <a:rPr lang="en-US" b="1">
                <a:solidFill>
                  <a:srgbClr val="FFFFFF"/>
                </a:solidFill>
                <a:latin typeface="Bookman Old Style"/>
                <a:cs typeface="Calibri Light"/>
              </a:rPr>
              <a:t>Final Tips!</a:t>
            </a:r>
          </a:p>
        </p:txBody>
      </p:sp>
      <p:sp>
        <p:nvSpPr>
          <p:cNvPr id="24"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2F1FA6-AB3A-4A2A-BBC0-53B8A833B0CD}"/>
              </a:ext>
            </a:extLst>
          </p:cNvPr>
          <p:cNvSpPr>
            <a:spLocks noGrp="1"/>
          </p:cNvSpPr>
          <p:nvPr>
            <p:ph idx="1"/>
          </p:nvPr>
        </p:nvSpPr>
        <p:spPr>
          <a:xfrm>
            <a:off x="5370153" y="1526033"/>
            <a:ext cx="5814587" cy="3245853"/>
          </a:xfrm>
        </p:spPr>
        <p:txBody>
          <a:bodyPr vert="horz" lIns="91440" tIns="45720" rIns="91440" bIns="45720" rtlCol="0" anchor="t">
            <a:normAutofit/>
          </a:bodyPr>
          <a:lstStyle/>
          <a:p>
            <a:pPr marL="342900" indent="-342900"/>
            <a:r>
              <a:rPr lang="en-US" sz="2200">
                <a:latin typeface="Bookman Old Style"/>
                <a:ea typeface="+mn-lt"/>
                <a:cs typeface="+mn-lt"/>
              </a:rPr>
              <a:t>Go on ASSIST.org for any major course completion requirements</a:t>
            </a:r>
            <a:endParaRPr lang="en-US" sz="2200" b="1">
              <a:latin typeface="Bookman Old Style"/>
              <a:ea typeface="+mn-lt"/>
              <a:cs typeface="+mn-lt"/>
            </a:endParaRPr>
          </a:p>
          <a:p>
            <a:r>
              <a:rPr lang="en-US" sz="2200">
                <a:latin typeface="Bookman Old Style"/>
                <a:cs typeface="Calibri" panose="020F0502020204030204"/>
              </a:rPr>
              <a:t>If you TAG, don't forget you have to also fill out the application during normal application time!</a:t>
            </a:r>
          </a:p>
          <a:p>
            <a:r>
              <a:rPr lang="en-US" sz="2200">
                <a:latin typeface="Bookman Old Style"/>
                <a:cs typeface="Calibri" panose="020F0502020204030204"/>
              </a:rPr>
              <a:t>If you do not fulfill all TAG requirements, you can  still apply for regular admission to the school.</a:t>
            </a:r>
          </a:p>
          <a:p>
            <a:pPr marL="0" indent="0">
              <a:buNone/>
            </a:pPr>
            <a:endParaRPr lang="en-US" sz="2200" b="1">
              <a:latin typeface="Bookman Old Style"/>
              <a:cs typeface="Calibri" panose="020F0502020204030204"/>
            </a:endParaRPr>
          </a:p>
        </p:txBody>
      </p:sp>
      <p:sp>
        <p:nvSpPr>
          <p:cNvPr id="4" name="TextBox 3">
            <a:extLst>
              <a:ext uri="{FF2B5EF4-FFF2-40B4-BE49-F238E27FC236}">
                <a16:creationId xmlns:a16="http://schemas.microsoft.com/office/drawing/2014/main" id="{9A29FBF6-A993-4DA7-B1EE-C09774069856}"/>
              </a:ext>
            </a:extLst>
          </p:cNvPr>
          <p:cNvSpPr txBox="1"/>
          <p:nvPr/>
        </p:nvSpPr>
        <p:spPr>
          <a:xfrm>
            <a:off x="6550781" y="5401733"/>
            <a:ext cx="4521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latin typeface="Bookman Old Style"/>
              </a:rPr>
              <a:t>Any questions?</a:t>
            </a:r>
            <a:endParaRPr lang="en-US" sz="3000">
              <a:ea typeface="+mn-lt"/>
              <a:cs typeface="+mn-lt"/>
            </a:endParaRPr>
          </a:p>
          <a:p>
            <a:pPr algn="l"/>
            <a:endParaRPr lang="en-US">
              <a:cs typeface="Calibri"/>
            </a:endParaRPr>
          </a:p>
        </p:txBody>
      </p:sp>
    </p:spTree>
    <p:extLst>
      <p:ext uri="{BB962C8B-B14F-4D97-AF65-F5344CB8AC3E}">
        <p14:creationId xmlns:p14="http://schemas.microsoft.com/office/powerpoint/2010/main" val="228070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EE846-2DEE-4222-9811-B36D90214AD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latin typeface="Bookman Old Style"/>
                <a:cs typeface="Calibri Light"/>
              </a:rPr>
              <a:t>How to pull up your transcript</a:t>
            </a:r>
            <a:endParaRPr lang="en-US" sz="2800"/>
          </a:p>
        </p:txBody>
      </p:sp>
      <p:sp>
        <p:nvSpPr>
          <p:cNvPr id="3" name="Content Placeholder 2">
            <a:extLst>
              <a:ext uri="{FF2B5EF4-FFF2-40B4-BE49-F238E27FC236}">
                <a16:creationId xmlns:a16="http://schemas.microsoft.com/office/drawing/2014/main" id="{03C9FEF8-B2C0-414E-A1CE-6EBAF06F1A17}"/>
              </a:ext>
            </a:extLst>
          </p:cNvPr>
          <p:cNvSpPr>
            <a:spLocks noGrp="1"/>
          </p:cNvSpPr>
          <p:nvPr>
            <p:ph idx="1"/>
          </p:nvPr>
        </p:nvSpPr>
        <p:spPr>
          <a:xfrm>
            <a:off x="643468" y="2638043"/>
            <a:ext cx="3363974" cy="3415623"/>
          </a:xfrm>
        </p:spPr>
        <p:txBody>
          <a:bodyPr vert="horz" lIns="91440" tIns="45720" rIns="91440" bIns="45720" rtlCol="0">
            <a:normAutofit/>
          </a:bodyPr>
          <a:lstStyle/>
          <a:p>
            <a:r>
              <a:rPr lang="en-US" sz="2000">
                <a:latin typeface="Bookman Old Style"/>
                <a:ea typeface="+mn-lt"/>
                <a:cs typeface="+mn-lt"/>
              </a:rPr>
              <a:t>MyCOM portal --&gt;</a:t>
            </a:r>
            <a:endParaRPr lang="en-US" sz="2000"/>
          </a:p>
          <a:p>
            <a:r>
              <a:rPr lang="en-US" sz="2000">
                <a:latin typeface="Bookman Old Style"/>
                <a:ea typeface="+mn-lt"/>
                <a:cs typeface="+mn-lt"/>
              </a:rPr>
              <a:t>Students--&gt; (on the right side) </a:t>
            </a:r>
            <a:endParaRPr lang="en-US" sz="2000">
              <a:latin typeface="Calibri" panose="020F0502020204030204"/>
              <a:ea typeface="+mn-lt"/>
              <a:cs typeface="+mn-lt"/>
            </a:endParaRPr>
          </a:p>
          <a:p>
            <a:r>
              <a:rPr lang="en-US" sz="2000">
                <a:latin typeface="Bookman Old Style"/>
                <a:ea typeface="+mn-lt"/>
                <a:cs typeface="+mn-lt"/>
              </a:rPr>
              <a:t>Records --&gt;</a:t>
            </a:r>
            <a:endParaRPr lang="en-US" sz="2000">
              <a:latin typeface="Calibri" panose="020F0502020204030204"/>
              <a:ea typeface="+mn-lt"/>
              <a:cs typeface="+mn-lt"/>
            </a:endParaRPr>
          </a:p>
          <a:p>
            <a:r>
              <a:rPr lang="en-US" sz="2000">
                <a:latin typeface="Bookman Old Style"/>
                <a:ea typeface="+mn-lt"/>
                <a:cs typeface="+mn-lt"/>
              </a:rPr>
              <a:t>Unofficial Transcript</a:t>
            </a:r>
            <a:endParaRPr lang="en-US" sz="2000">
              <a:cs typeface="Calibri"/>
            </a:endParaRPr>
          </a:p>
          <a:p>
            <a:endParaRPr lang="en-US" sz="2000">
              <a:latin typeface="Bembo"/>
              <a:cs typeface="Calibri"/>
            </a:endParaRPr>
          </a:p>
        </p:txBody>
      </p:sp>
      <p:pic>
        <p:nvPicPr>
          <p:cNvPr id="4" name="Picture 4" descr="A picture containing bird&#10;&#10;Description generated with very high confidence">
            <a:extLst>
              <a:ext uri="{FF2B5EF4-FFF2-40B4-BE49-F238E27FC236}">
                <a16:creationId xmlns:a16="http://schemas.microsoft.com/office/drawing/2014/main" id="{550DB0C0-4B0F-4285-A02C-A8268D71E54F}"/>
              </a:ext>
            </a:extLst>
          </p:cNvPr>
          <p:cNvPicPr>
            <a:picLocks noChangeAspect="1"/>
          </p:cNvPicPr>
          <p:nvPr/>
        </p:nvPicPr>
        <p:blipFill rotWithShape="1">
          <a:blip r:embed="rId2"/>
          <a:srcRect l="261" t="-336" r="59269" b="-336"/>
          <a:stretch/>
        </p:blipFill>
        <p:spPr>
          <a:xfrm>
            <a:off x="5297764" y="1176276"/>
            <a:ext cx="6191403" cy="3982135"/>
          </a:xfrm>
          <a:prstGeom prst="rect">
            <a:avLst/>
          </a:prstGeom>
        </p:spPr>
      </p:pic>
    </p:spTree>
    <p:extLst>
      <p:ext uri="{BB962C8B-B14F-4D97-AF65-F5344CB8AC3E}">
        <p14:creationId xmlns:p14="http://schemas.microsoft.com/office/powerpoint/2010/main" val="22591801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E5555-0D3F-48E9-988B-D1DF1619F4F5}"/>
              </a:ext>
            </a:extLst>
          </p:cNvPr>
          <p:cNvSpPr>
            <a:spLocks noGrp="1"/>
          </p:cNvSpPr>
          <p:nvPr>
            <p:ph type="title"/>
          </p:nvPr>
        </p:nvSpPr>
        <p:spPr>
          <a:xfrm>
            <a:off x="686834" y="591344"/>
            <a:ext cx="3200400" cy="5585619"/>
          </a:xfrm>
        </p:spPr>
        <p:txBody>
          <a:bodyPr>
            <a:normAutofit/>
          </a:bodyPr>
          <a:lstStyle/>
          <a:p>
            <a:r>
              <a:rPr lang="en-US">
                <a:solidFill>
                  <a:srgbClr val="FFFFFF"/>
                </a:solidFill>
                <a:latin typeface="Bookman Old Style"/>
                <a:cs typeface="Calibri Light"/>
              </a:rPr>
              <a:t>Getting Started: </a:t>
            </a:r>
            <a:endParaRPr lang="en-US">
              <a:solidFill>
                <a:srgbClr val="FFFFFF"/>
              </a:solidFill>
            </a:endParaRPr>
          </a:p>
        </p:txBody>
      </p:sp>
      <p:sp>
        <p:nvSpPr>
          <p:cNvPr id="2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082A95-AA4B-40C5-8376-0B49DDA1260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800">
                <a:latin typeface="Bookman Old Style"/>
                <a:cs typeface="Calibri"/>
              </a:rPr>
              <a:t>Before starting your application, you first want to fill out the </a:t>
            </a:r>
            <a:r>
              <a:rPr lang="en-US" sz="1800" dirty="0">
                <a:latin typeface="Bookman Old Style"/>
                <a:cs typeface="Calibri"/>
                <a:hlinkClick r:id="rId2"/>
              </a:rPr>
              <a:t>UC Transfer Application Planner</a:t>
            </a:r>
            <a:r>
              <a:rPr lang="en-US" sz="1800">
                <a:latin typeface="Bookman Old Style"/>
                <a:cs typeface="Calibri"/>
              </a:rPr>
              <a:t> (TAP) at  </a:t>
            </a:r>
            <a:r>
              <a:rPr lang="en-US" sz="1800" dirty="0">
                <a:latin typeface="Bookman Old Style"/>
                <a:cs typeface="Calibri"/>
                <a:hlinkClick r:id="rId3">
                  <a:extLst>
                    <a:ext uri="{A12FA001-AC4F-418D-AE19-62706E023703}">
                      <ahyp:hlinkClr xmlns:ahyp="http://schemas.microsoft.com/office/drawing/2018/hyperlinkcolor" val="tx"/>
                    </a:ext>
                  </a:extLst>
                </a:hlinkClick>
              </a:rPr>
              <a:t>https://uctap.universityofcalifornia.edu/students/</a:t>
            </a:r>
            <a:endParaRPr lang="en-US" sz="1800">
              <a:latin typeface="Bookman Old Style"/>
              <a:cs typeface="Calibri"/>
            </a:endParaRPr>
          </a:p>
          <a:p>
            <a:pPr lvl="1"/>
            <a:r>
              <a:rPr lang="en-US" sz="1800">
                <a:latin typeface="Bookman Old Style"/>
                <a:cs typeface="Calibri"/>
              </a:rPr>
              <a:t>Take your time and fill out </a:t>
            </a:r>
            <a:r>
              <a:rPr lang="en-US" sz="1800" i="1">
                <a:latin typeface="Bookman Old Style"/>
                <a:cs typeface="Calibri"/>
              </a:rPr>
              <a:t>all</a:t>
            </a:r>
            <a:r>
              <a:rPr lang="en-US" sz="1800">
                <a:latin typeface="Bookman Old Style"/>
                <a:cs typeface="Calibri"/>
              </a:rPr>
              <a:t> classes from </a:t>
            </a:r>
            <a:r>
              <a:rPr lang="en-US" sz="1800" i="1">
                <a:latin typeface="Bookman Old Style"/>
                <a:cs typeface="Calibri"/>
              </a:rPr>
              <a:t>all</a:t>
            </a:r>
            <a:r>
              <a:rPr lang="en-US" sz="1800">
                <a:latin typeface="Bookman Old Style"/>
                <a:cs typeface="Calibri"/>
              </a:rPr>
              <a:t> schools attended (regardless of grades or whether you consider them transferrable or not.)</a:t>
            </a:r>
          </a:p>
          <a:p>
            <a:pPr lvl="1"/>
            <a:r>
              <a:rPr lang="en-US" sz="1800">
                <a:latin typeface="Bookman Old Style"/>
                <a:ea typeface="+mn-lt"/>
                <a:cs typeface="+mn-lt"/>
              </a:rPr>
              <a:t>Include any AP exam scores to see if they will also count towards transferrable units</a:t>
            </a:r>
          </a:p>
          <a:p>
            <a:pPr lvl="1"/>
            <a:r>
              <a:rPr lang="en-US" sz="1800">
                <a:latin typeface="Bookman Old Style"/>
                <a:cs typeface="Calibri"/>
              </a:rPr>
              <a:t>You MUST explain any educational gaps</a:t>
            </a:r>
          </a:p>
          <a:p>
            <a:r>
              <a:rPr lang="en-US" sz="1800">
                <a:latin typeface="Bookman Old Style"/>
                <a:cs typeface="Calibri"/>
              </a:rPr>
              <a:t>This will help you see how many transferrable units you have (and will need)</a:t>
            </a:r>
          </a:p>
          <a:p>
            <a:r>
              <a:rPr lang="en-US" sz="1800">
                <a:latin typeface="Bookman Old Style"/>
                <a:cs typeface="Calibri"/>
              </a:rPr>
              <a:t>Your cumulative UC-transferrable GPA (to qualify for UC TAG school &amp; major requirements)</a:t>
            </a:r>
          </a:p>
          <a:p>
            <a:r>
              <a:rPr lang="en-US" sz="1800">
                <a:latin typeface="Bookman Old Style"/>
                <a:cs typeface="Calibri"/>
              </a:rPr>
              <a:t>How far along you are on your IGETC (not necessarily required for TAG)</a:t>
            </a:r>
          </a:p>
          <a:p>
            <a:r>
              <a:rPr lang="en-US" sz="1800">
                <a:latin typeface="Bookman Old Style"/>
                <a:cs typeface="Calibri"/>
              </a:rPr>
              <a:t>The great news is this information will be saved, making it a breeze when you apply during regular admission!</a:t>
            </a:r>
          </a:p>
        </p:txBody>
      </p:sp>
    </p:spTree>
    <p:extLst>
      <p:ext uri="{BB962C8B-B14F-4D97-AF65-F5344CB8AC3E}">
        <p14:creationId xmlns:p14="http://schemas.microsoft.com/office/powerpoint/2010/main" val="310727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94" y="170890"/>
            <a:ext cx="4239133" cy="1011365"/>
          </a:xfrm>
        </p:spPr>
        <p:txBody>
          <a:bodyPr>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Calibri" panose="020F0502020204030204" pitchFamily="34" charset="0"/>
                <a:cs typeface="Calibri" panose="020F0502020204030204" pitchFamily="34" charset="0"/>
              </a:rPr>
              <a:t>Where to Start</a:t>
            </a:r>
          </a:p>
        </p:txBody>
      </p:sp>
      <p:sp>
        <p:nvSpPr>
          <p:cNvPr id="5" name="TextBox 4"/>
          <p:cNvSpPr txBox="1">
            <a:spLocks noChangeArrowheads="1"/>
          </p:cNvSpPr>
          <p:nvPr/>
        </p:nvSpPr>
        <p:spPr bwMode="auto">
          <a:xfrm>
            <a:off x="212794" y="1706407"/>
            <a:ext cx="423913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5000"/>
              <a:buChar char="•"/>
              <a:defRPr sz="3200">
                <a:solidFill>
                  <a:schemeClr val="tx1"/>
                </a:solidFill>
                <a:latin typeface="Arial" charset="0"/>
                <a:ea typeface="ＭＳ Ｐゴシック" pitchFamily="-106" charset="-128"/>
              </a:defRPr>
            </a:lvl1pPr>
            <a:lvl2pPr marL="742950" indent="-285750" eaLnBrk="0" hangingPunct="0">
              <a:spcBef>
                <a:spcPct val="20000"/>
              </a:spcBef>
              <a:buClr>
                <a:schemeClr val="hlink"/>
              </a:buClr>
              <a:buSzPct val="85000"/>
              <a:buChar char="•"/>
              <a:defRPr sz="2800">
                <a:solidFill>
                  <a:schemeClr val="tx1"/>
                </a:solidFill>
                <a:latin typeface="Arial" charset="0"/>
                <a:ea typeface="ＭＳ Ｐゴシック" pitchFamily="-106" charset="-128"/>
              </a:defRPr>
            </a:lvl2pPr>
            <a:lvl3pPr marL="1143000" indent="-228600" eaLnBrk="0" hangingPunct="0">
              <a:spcBef>
                <a:spcPct val="20000"/>
              </a:spcBef>
              <a:buClr>
                <a:schemeClr val="hlink"/>
              </a:buClr>
              <a:buSzPct val="85000"/>
              <a:buChar char="•"/>
              <a:defRPr sz="2400">
                <a:solidFill>
                  <a:schemeClr val="tx1"/>
                </a:solidFill>
                <a:latin typeface="Arial" charset="0"/>
                <a:ea typeface="ＭＳ Ｐゴシック" pitchFamily="-106" charset="-128"/>
              </a:defRPr>
            </a:lvl3pPr>
            <a:lvl4pPr marL="1600200" indent="-228600" eaLnBrk="0" hangingPunct="0">
              <a:spcBef>
                <a:spcPct val="20000"/>
              </a:spcBef>
              <a:buClr>
                <a:schemeClr val="hlink"/>
              </a:buClr>
              <a:buSzPct val="85000"/>
              <a:buChar char="•"/>
              <a:defRPr sz="2000">
                <a:solidFill>
                  <a:schemeClr val="tx1"/>
                </a:solidFill>
                <a:latin typeface="Arial" charset="0"/>
                <a:ea typeface="ＭＳ Ｐゴシック" pitchFamily="-106" charset="-128"/>
              </a:defRPr>
            </a:lvl4pPr>
            <a:lvl5pPr marL="2057400" indent="-228600" eaLnBrk="0" hangingPunct="0">
              <a:spcBef>
                <a:spcPct val="20000"/>
              </a:spcBef>
              <a:buClr>
                <a:schemeClr val="hlink"/>
              </a:buClr>
              <a:buSzPct val="85000"/>
              <a:buChar char="•"/>
              <a:defRPr sz="2000">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106" charset="-128"/>
              </a:defRPr>
            </a:lvl9pPr>
          </a:lstStyle>
          <a:p>
            <a:pPr eaLnBrk="1" fontAlgn="base" hangingPunct="1">
              <a:spcBef>
                <a:spcPct val="0"/>
              </a:spcBef>
              <a:spcAft>
                <a:spcPct val="0"/>
              </a:spcAft>
              <a:buClrTx/>
              <a:buSzTx/>
              <a:buFontTx/>
              <a:buNone/>
            </a:pPr>
            <a:r>
              <a:rPr lang="en-US" altLang="en-US" dirty="0">
                <a:solidFill>
                  <a:schemeClr val="accent1">
                    <a:lumMod val="50000"/>
                  </a:schemeClr>
                </a:solidFill>
                <a:latin typeface="Calibri" panose="020F0502020204030204" pitchFamily="34" charset="0"/>
              </a:rPr>
              <a:t>Go to UC Admission Planner Page at </a:t>
            </a:r>
          </a:p>
          <a:p>
            <a:pPr eaLnBrk="1" fontAlgn="base" hangingPunct="1">
              <a:spcBef>
                <a:spcPct val="0"/>
              </a:spcBef>
              <a:spcAft>
                <a:spcPct val="0"/>
              </a:spcAft>
              <a:buClrTx/>
              <a:buSzTx/>
              <a:buNone/>
            </a:pPr>
            <a:r>
              <a:rPr lang="en-US" sz="2800" dirty="0">
                <a:hlinkClick r:id="rId2"/>
              </a:rPr>
              <a:t>https://uctap.universityofcalifornia.edu/students/index.cfm</a:t>
            </a:r>
            <a:endParaRPr lang="en-US" altLang="en-US" sz="2600" dirty="0">
              <a:solidFill>
                <a:srgbClr val="FFFFFF"/>
              </a:solidFill>
              <a:latin typeface="Calibri" panose="020F0502020204030204" pitchFamily="34" charset="0"/>
            </a:endParaRPr>
          </a:p>
        </p:txBody>
      </p:sp>
      <p:sp>
        <p:nvSpPr>
          <p:cNvPr id="6" name="TextBox 4"/>
          <p:cNvSpPr txBox="1">
            <a:spLocks noChangeArrowheads="1"/>
          </p:cNvSpPr>
          <p:nvPr/>
        </p:nvSpPr>
        <p:spPr bwMode="auto">
          <a:xfrm>
            <a:off x="212794" y="4107996"/>
            <a:ext cx="410982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5000"/>
              <a:buChar char="•"/>
              <a:defRPr sz="3200">
                <a:solidFill>
                  <a:schemeClr val="tx1"/>
                </a:solidFill>
                <a:latin typeface="Arial" charset="0"/>
                <a:ea typeface="ＭＳ Ｐゴシック" pitchFamily="34" charset="-128"/>
              </a:defRPr>
            </a:lvl1pPr>
            <a:lvl2pPr marL="742950" indent="-285750" eaLnBrk="0" hangingPunct="0">
              <a:spcBef>
                <a:spcPct val="20000"/>
              </a:spcBef>
              <a:buClr>
                <a:schemeClr val="hlink"/>
              </a:buClr>
              <a:buSzPct val="85000"/>
              <a:buChar char="•"/>
              <a:defRPr sz="2800">
                <a:solidFill>
                  <a:schemeClr val="tx1"/>
                </a:solidFill>
                <a:latin typeface="Arial" charset="0"/>
                <a:ea typeface="ＭＳ Ｐゴシック" pitchFamily="34" charset="-128"/>
              </a:defRPr>
            </a:lvl2pPr>
            <a:lvl3pPr marL="1143000" indent="-228600" eaLnBrk="0" hangingPunct="0">
              <a:spcBef>
                <a:spcPct val="20000"/>
              </a:spcBef>
              <a:buClr>
                <a:schemeClr val="hlink"/>
              </a:buClr>
              <a:buSzPct val="85000"/>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hlink"/>
              </a:buClr>
              <a:buSzPct val="85000"/>
              <a:buChar char="•"/>
              <a:defRPr sz="2000">
                <a:solidFill>
                  <a:schemeClr val="tx1"/>
                </a:solidFill>
                <a:latin typeface="Arial" charset="0"/>
                <a:ea typeface="ＭＳ Ｐゴシック" pitchFamily="34" charset="-128"/>
              </a:defRPr>
            </a:lvl4pPr>
            <a:lvl5pPr marL="2057400" indent="-228600" eaLnBrk="0" hangingPunct="0">
              <a:spcBef>
                <a:spcPct val="20000"/>
              </a:spcBef>
              <a:buClr>
                <a:schemeClr val="hlink"/>
              </a:buClr>
              <a:buSzPct val="8500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hlink"/>
              </a:buClr>
              <a:buSzPct val="85000"/>
              <a:buChar char="•"/>
              <a:defRPr sz="2000">
                <a:solidFill>
                  <a:schemeClr val="tx1"/>
                </a:solidFill>
                <a:latin typeface="Arial" charset="0"/>
                <a:ea typeface="ＭＳ Ｐゴシック" pitchFamily="34" charset="-128"/>
              </a:defRPr>
            </a:lvl9pPr>
          </a:lstStyle>
          <a:p>
            <a:pPr eaLnBrk="1" hangingPunct="1">
              <a:spcBef>
                <a:spcPct val="0"/>
              </a:spcBef>
              <a:buClrTx/>
              <a:buSzTx/>
              <a:buFontTx/>
              <a:buNone/>
            </a:pPr>
            <a:r>
              <a:rPr lang="en-US" altLang="en-US" sz="2100" dirty="0">
                <a:solidFill>
                  <a:schemeClr val="accent1">
                    <a:lumMod val="50000"/>
                  </a:schemeClr>
                </a:solidFill>
                <a:latin typeface="Times New Roman" pitchFamily="18" charset="0"/>
              </a:rPr>
              <a:t>Click on “Create” to create an account </a:t>
            </a:r>
          </a:p>
          <a:p>
            <a:pPr eaLnBrk="1" hangingPunct="1">
              <a:spcBef>
                <a:spcPct val="0"/>
              </a:spcBef>
              <a:buClrTx/>
              <a:buSzTx/>
              <a:buFontTx/>
              <a:buNone/>
            </a:pPr>
            <a:r>
              <a:rPr lang="en-US" altLang="en-US" sz="2100" dirty="0">
                <a:solidFill>
                  <a:srgbClr val="C00000"/>
                </a:solidFill>
                <a:latin typeface="Times New Roman" pitchFamily="18" charset="0"/>
              </a:rPr>
              <a:t>OR</a:t>
            </a:r>
          </a:p>
          <a:p>
            <a:pPr eaLnBrk="1" hangingPunct="1">
              <a:spcBef>
                <a:spcPct val="0"/>
              </a:spcBef>
              <a:buClrTx/>
              <a:buSzTx/>
              <a:buFontTx/>
              <a:buNone/>
            </a:pPr>
            <a:r>
              <a:rPr lang="en-US" altLang="en-US" sz="2100" dirty="0">
                <a:solidFill>
                  <a:schemeClr val="accent1">
                    <a:lumMod val="50000"/>
                  </a:schemeClr>
                </a:solidFill>
                <a:latin typeface="Times New Roman" pitchFamily="18" charset="0"/>
              </a:rPr>
              <a:t>Click on “Sign in”  to our user name and Password in the “Returning Students” and click on “login”</a:t>
            </a:r>
          </a:p>
        </p:txBody>
      </p:sp>
      <p:pic>
        <p:nvPicPr>
          <p:cNvPr id="7" name="Picture 6"/>
          <p:cNvPicPr>
            <a:picLocks noChangeAspect="1"/>
          </p:cNvPicPr>
          <p:nvPr/>
        </p:nvPicPr>
        <p:blipFill rotWithShape="1">
          <a:blip r:embed="rId3"/>
          <a:srcRect b="10342"/>
          <a:stretch/>
        </p:blipFill>
        <p:spPr>
          <a:xfrm>
            <a:off x="4541351" y="227463"/>
            <a:ext cx="7151885" cy="6405506"/>
          </a:xfrm>
          <a:prstGeom prst="rect">
            <a:avLst/>
          </a:prstGeom>
        </p:spPr>
      </p:pic>
      <p:pic>
        <p:nvPicPr>
          <p:cNvPr id="3" name="Picture 2"/>
          <p:cNvPicPr>
            <a:picLocks noChangeAspect="1"/>
          </p:cNvPicPr>
          <p:nvPr/>
        </p:nvPicPr>
        <p:blipFill rotWithShape="1">
          <a:blip r:embed="rId4"/>
          <a:srcRect t="3786" b="1838"/>
          <a:stretch/>
        </p:blipFill>
        <p:spPr>
          <a:xfrm>
            <a:off x="4537750" y="227463"/>
            <a:ext cx="7159086" cy="6462079"/>
          </a:xfrm>
          <a:prstGeom prst="rect">
            <a:avLst/>
          </a:prstGeom>
        </p:spPr>
      </p:pic>
    </p:spTree>
    <p:extLst>
      <p:ext uri="{BB962C8B-B14F-4D97-AF65-F5344CB8AC3E}">
        <p14:creationId xmlns:p14="http://schemas.microsoft.com/office/powerpoint/2010/main" val="968285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65470" y="381625"/>
            <a:ext cx="4602018" cy="687820"/>
          </a:xfrm>
          <a:prstGeom prst="rect">
            <a:avLst/>
          </a:prstGeom>
        </p:spPr>
        <p:txBody>
          <a:bodyPr>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a:solidFill>
                  <a:srgbClr val="C00000"/>
                </a:solidFill>
                <a:latin typeface="+mn-lt"/>
              </a:rPr>
              <a:t>Create an Account</a:t>
            </a:r>
          </a:p>
        </p:txBody>
      </p:sp>
      <p:pic>
        <p:nvPicPr>
          <p:cNvPr id="12" name="Content Placeholder 11"/>
          <p:cNvPicPr>
            <a:picLocks noGrp="1" noChangeAspect="1"/>
          </p:cNvPicPr>
          <p:nvPr>
            <p:ph sz="half" idx="2"/>
          </p:nvPr>
        </p:nvPicPr>
        <p:blipFill>
          <a:blip r:embed="rId2"/>
          <a:stretch>
            <a:fillRect/>
          </a:stretch>
        </p:blipFill>
        <p:spPr>
          <a:xfrm>
            <a:off x="6272459" y="1251285"/>
            <a:ext cx="5248488" cy="5255394"/>
          </a:xfrm>
          <a:prstGeom prst="rect">
            <a:avLst/>
          </a:prstGeom>
        </p:spPr>
      </p:pic>
      <p:pic>
        <p:nvPicPr>
          <p:cNvPr id="11" name="Content Placeholder 10"/>
          <p:cNvPicPr>
            <a:picLocks noGrp="1" noChangeAspect="1"/>
          </p:cNvPicPr>
          <p:nvPr>
            <p:ph sz="half" idx="1"/>
          </p:nvPr>
        </p:nvPicPr>
        <p:blipFill>
          <a:blip r:embed="rId3"/>
          <a:stretch>
            <a:fillRect/>
          </a:stretch>
        </p:blipFill>
        <p:spPr>
          <a:xfrm>
            <a:off x="202129" y="219141"/>
            <a:ext cx="5951817" cy="6287537"/>
          </a:xfrm>
          <a:prstGeom prst="rect">
            <a:avLst/>
          </a:prstGeom>
        </p:spPr>
      </p:pic>
    </p:spTree>
    <p:extLst>
      <p:ext uri="{BB962C8B-B14F-4D97-AF65-F5344CB8AC3E}">
        <p14:creationId xmlns:p14="http://schemas.microsoft.com/office/powerpoint/2010/main" val="395301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 y="400461"/>
            <a:ext cx="7854215" cy="863311"/>
          </a:xfrm>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Navigate through TAP Application</a:t>
            </a:r>
          </a:p>
        </p:txBody>
      </p:sp>
      <p:sp>
        <p:nvSpPr>
          <p:cNvPr id="4" name="Content Placeholder 3"/>
          <p:cNvSpPr>
            <a:spLocks noGrp="1"/>
          </p:cNvSpPr>
          <p:nvPr>
            <p:ph sz="half" idx="2"/>
          </p:nvPr>
        </p:nvSpPr>
        <p:spPr>
          <a:xfrm>
            <a:off x="270165" y="1145406"/>
            <a:ext cx="6852530" cy="5514013"/>
          </a:xfrm>
        </p:spPr>
        <p:txBody>
          <a:bodyPr>
            <a:normAutofit fontScale="85000" lnSpcReduction="20000"/>
          </a:bodyPr>
          <a:lstStyle/>
          <a:p>
            <a:r>
              <a:rPr lang="en-US" dirty="0">
                <a:solidFill>
                  <a:schemeClr val="accent5">
                    <a:lumMod val="50000"/>
                  </a:schemeClr>
                </a:solidFill>
              </a:rPr>
              <a:t>“Home” page has general information about TAG, Transfer Pathway, and Pathway+, and how to start your TAP application:</a:t>
            </a:r>
          </a:p>
          <a:p>
            <a:r>
              <a:rPr lang="en-US" dirty="0">
                <a:solidFill>
                  <a:schemeClr val="accent5">
                    <a:lumMod val="50000"/>
                  </a:schemeClr>
                </a:solidFill>
              </a:rPr>
              <a:t>The TAP application are divided into:</a:t>
            </a:r>
          </a:p>
          <a:p>
            <a:pPr lvl="1"/>
            <a:r>
              <a:rPr lang="en-US" dirty="0">
                <a:solidFill>
                  <a:schemeClr val="accent5">
                    <a:lumMod val="50000"/>
                  </a:schemeClr>
                </a:solidFill>
              </a:rPr>
              <a:t>About me</a:t>
            </a:r>
          </a:p>
          <a:p>
            <a:pPr lvl="1"/>
            <a:r>
              <a:rPr lang="en-US" dirty="0">
                <a:solidFill>
                  <a:schemeClr val="accent5">
                    <a:lumMod val="50000"/>
                  </a:schemeClr>
                </a:solidFill>
              </a:rPr>
              <a:t>My academic history</a:t>
            </a:r>
          </a:p>
          <a:p>
            <a:pPr lvl="1"/>
            <a:r>
              <a:rPr lang="en-US" dirty="0">
                <a:solidFill>
                  <a:schemeClr val="accent5">
                    <a:lumMod val="50000"/>
                  </a:schemeClr>
                </a:solidFill>
              </a:rPr>
              <a:t>My Transfer Plan</a:t>
            </a:r>
          </a:p>
          <a:p>
            <a:pPr lvl="1"/>
            <a:r>
              <a:rPr lang="en-US" dirty="0">
                <a:solidFill>
                  <a:schemeClr val="accent5">
                    <a:lumMod val="50000"/>
                  </a:schemeClr>
                </a:solidFill>
              </a:rPr>
              <a:t>Messages </a:t>
            </a:r>
          </a:p>
          <a:p>
            <a:pPr lvl="1"/>
            <a:r>
              <a:rPr lang="en-US" dirty="0">
                <a:solidFill>
                  <a:schemeClr val="accent5">
                    <a:lumMod val="50000"/>
                  </a:schemeClr>
                </a:solidFill>
              </a:rPr>
              <a:t>Record Review </a:t>
            </a:r>
          </a:p>
          <a:p>
            <a:pPr marL="0" indent="0">
              <a:buNone/>
            </a:pPr>
            <a:r>
              <a:rPr lang="en-US" dirty="0">
                <a:solidFill>
                  <a:schemeClr val="accent5">
                    <a:lumMod val="50000"/>
                  </a:schemeClr>
                </a:solidFill>
              </a:rPr>
              <a:t>Every section you complete the link on the side bar will change color. Then you may click on  the list.</a:t>
            </a:r>
          </a:p>
          <a:p>
            <a:pPr lvl="1"/>
            <a:endParaRPr lang="en-US" dirty="0">
              <a:solidFill>
                <a:schemeClr val="accent5">
                  <a:lumMod val="50000"/>
                </a:schemeClr>
              </a:solidFill>
            </a:endParaRPr>
          </a:p>
          <a:p>
            <a:pPr>
              <a:buFont typeface="Wingdings" panose="05000000000000000000" pitchFamily="2" charset="2"/>
              <a:buChar char="q"/>
            </a:pPr>
            <a:r>
              <a:rPr lang="en-US" dirty="0">
                <a:solidFill>
                  <a:srgbClr val="7030A0"/>
                </a:solidFill>
              </a:rPr>
              <a:t>The link on the sidebar is available through out the application, so you can navigate between each section.</a:t>
            </a:r>
          </a:p>
          <a:p>
            <a:pPr marL="0" indent="0">
              <a:buNone/>
            </a:pPr>
            <a:endParaRPr lang="en-US" dirty="0">
              <a:solidFill>
                <a:srgbClr val="7030A0"/>
              </a:solidFill>
            </a:endParaRPr>
          </a:p>
          <a:p>
            <a:pPr>
              <a:buFont typeface="Wingdings" panose="05000000000000000000" pitchFamily="2" charset="2"/>
              <a:buChar char="q"/>
            </a:pPr>
            <a:r>
              <a:rPr lang="en-US" dirty="0">
                <a:solidFill>
                  <a:srgbClr val="7030A0"/>
                </a:solidFill>
              </a:rPr>
              <a:t>If you have technical issues, UC can help you trouble shoot.</a:t>
            </a:r>
          </a:p>
          <a:p>
            <a:pPr marL="0" indent="0">
              <a:buNone/>
            </a:pPr>
            <a:endParaRPr lang="en-US" dirty="0">
              <a:solidFill>
                <a:schemeClr val="accent5">
                  <a:lumMod val="50000"/>
                </a:schemeClr>
              </a:solidFill>
            </a:endParaRPr>
          </a:p>
        </p:txBody>
      </p:sp>
      <p:pic>
        <p:nvPicPr>
          <p:cNvPr id="5" name="Content Placeholder 4"/>
          <p:cNvPicPr>
            <a:picLocks noGrp="1" noChangeAspect="1"/>
          </p:cNvPicPr>
          <p:nvPr>
            <p:ph sz="half" idx="1"/>
          </p:nvPr>
        </p:nvPicPr>
        <p:blipFill>
          <a:blip r:embed="rId2"/>
          <a:stretch>
            <a:fillRect/>
          </a:stretch>
        </p:blipFill>
        <p:spPr>
          <a:xfrm>
            <a:off x="7267732" y="400461"/>
            <a:ext cx="4624179" cy="6302731"/>
          </a:xfrm>
          <a:prstGeom prst="rect">
            <a:avLst/>
          </a:prstGeom>
        </p:spPr>
      </p:pic>
      <p:cxnSp>
        <p:nvCxnSpPr>
          <p:cNvPr id="7" name="Straight Arrow Connector 6"/>
          <p:cNvCxnSpPr/>
          <p:nvPr/>
        </p:nvCxnSpPr>
        <p:spPr>
          <a:xfrm flipV="1">
            <a:off x="5495925" y="1372685"/>
            <a:ext cx="5197742" cy="932365"/>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6273466" y="3800475"/>
            <a:ext cx="4304698" cy="1890462"/>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753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9708" y="365125"/>
            <a:ext cx="4334164" cy="1038802"/>
          </a:xfrm>
        </p:spPr>
        <p:txBody>
          <a:bodyPr>
            <a:normAutofit/>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My Information</a:t>
            </a:r>
            <a:endParaRPr lang="en-US" b="1" dirty="0">
              <a:ln/>
              <a:solidFill>
                <a:schemeClr val="accent4"/>
              </a:solidFill>
            </a:endParaRPr>
          </a:p>
        </p:txBody>
      </p:sp>
      <p:sp>
        <p:nvSpPr>
          <p:cNvPr id="5" name="Content Placeholder 4"/>
          <p:cNvSpPr>
            <a:spLocks noGrp="1"/>
          </p:cNvSpPr>
          <p:nvPr>
            <p:ph sz="half" idx="2"/>
          </p:nvPr>
        </p:nvSpPr>
        <p:spPr>
          <a:xfrm>
            <a:off x="341745" y="1360054"/>
            <a:ext cx="4782127" cy="5196897"/>
          </a:xfrm>
        </p:spPr>
        <p:txBody>
          <a:bodyPr/>
          <a:lstStyle/>
          <a:p>
            <a:r>
              <a:rPr lang="en-US" dirty="0">
                <a:solidFill>
                  <a:schemeClr val="accent5">
                    <a:lumMod val="50000"/>
                  </a:schemeClr>
                </a:solidFill>
              </a:rPr>
              <a:t>Contact information</a:t>
            </a:r>
          </a:p>
          <a:p>
            <a:r>
              <a:rPr lang="en-US" dirty="0">
                <a:solidFill>
                  <a:schemeClr val="accent5">
                    <a:lumMod val="50000"/>
                  </a:schemeClr>
                </a:solidFill>
              </a:rPr>
              <a:t>Date of Birth</a:t>
            </a:r>
          </a:p>
          <a:p>
            <a:r>
              <a:rPr lang="en-US" dirty="0">
                <a:solidFill>
                  <a:schemeClr val="accent5">
                    <a:lumMod val="50000"/>
                  </a:schemeClr>
                </a:solidFill>
              </a:rPr>
              <a:t>Student ID number at Cañada College (G number)</a:t>
            </a:r>
          </a:p>
          <a:p>
            <a:endParaRPr lang="en-US" dirty="0"/>
          </a:p>
          <a:p>
            <a:endParaRPr lang="en-US" dirty="0"/>
          </a:p>
        </p:txBody>
      </p:sp>
      <p:pic>
        <p:nvPicPr>
          <p:cNvPr id="7" name="Content Placeholder 6"/>
          <p:cNvPicPr>
            <a:picLocks noGrp="1" noChangeAspect="1"/>
          </p:cNvPicPr>
          <p:nvPr>
            <p:ph sz="half" idx="1"/>
          </p:nvPr>
        </p:nvPicPr>
        <p:blipFill>
          <a:blip r:embed="rId2"/>
          <a:stretch>
            <a:fillRect/>
          </a:stretch>
        </p:blipFill>
        <p:spPr>
          <a:xfrm>
            <a:off x="5347853" y="113542"/>
            <a:ext cx="5558271" cy="6663496"/>
          </a:xfrm>
          <a:prstGeom prst="rect">
            <a:avLst/>
          </a:prstGeom>
        </p:spPr>
      </p:pic>
      <p:sp>
        <p:nvSpPr>
          <p:cNvPr id="8" name="Rectangle 7"/>
          <p:cNvSpPr/>
          <p:nvPr/>
        </p:nvSpPr>
        <p:spPr>
          <a:xfrm>
            <a:off x="6541075" y="2571750"/>
            <a:ext cx="3171825"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371850" y="2924175"/>
            <a:ext cx="2238375" cy="334327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4484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80685" y="329222"/>
            <a:ext cx="4115090" cy="641639"/>
          </a:xfrm>
          <a:prstGeom prst="rect">
            <a:avLst/>
          </a:prstGeom>
        </p:spPr>
        <p:txBody>
          <a:bodyPr vert="horz" lIns="91440" tIns="45720" rIns="91440" bIns="45720" rtlCol="0" anchor="ctr">
            <a:normAutofit fontScale="92500"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a:solidFill>
                  <a:srgbClr val="C00000"/>
                </a:solidFill>
                <a:latin typeface="+mn-lt"/>
              </a:rPr>
              <a:t>My Demographic</a:t>
            </a:r>
            <a:endParaRPr lang="en-US" b="1" dirty="0">
              <a:ln/>
              <a:solidFill>
                <a:schemeClr val="accent4"/>
              </a:solidFill>
            </a:endParaRPr>
          </a:p>
        </p:txBody>
      </p:sp>
      <p:sp>
        <p:nvSpPr>
          <p:cNvPr id="6" name="Content Placeholder 4"/>
          <p:cNvSpPr txBox="1">
            <a:spLocks/>
          </p:cNvSpPr>
          <p:nvPr/>
        </p:nvSpPr>
        <p:spPr>
          <a:xfrm>
            <a:off x="178396" y="1027556"/>
            <a:ext cx="4348268" cy="5135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accent5">
                    <a:lumMod val="50000"/>
                  </a:schemeClr>
                </a:solidFill>
              </a:rPr>
              <a:t>Includes:</a:t>
            </a:r>
          </a:p>
          <a:p>
            <a:r>
              <a:rPr lang="en-US" sz="2700" dirty="0">
                <a:solidFill>
                  <a:schemeClr val="accent5">
                    <a:lumMod val="50000"/>
                  </a:schemeClr>
                </a:solidFill>
              </a:rPr>
              <a:t>Primary language</a:t>
            </a:r>
          </a:p>
          <a:p>
            <a:r>
              <a:rPr lang="en-US" sz="2700" dirty="0">
                <a:solidFill>
                  <a:schemeClr val="accent5">
                    <a:lumMod val="50000"/>
                  </a:schemeClr>
                </a:solidFill>
              </a:rPr>
              <a:t>Residency</a:t>
            </a:r>
          </a:p>
          <a:p>
            <a:r>
              <a:rPr lang="en-US" sz="2700" dirty="0">
                <a:solidFill>
                  <a:schemeClr val="accent5">
                    <a:lumMod val="50000"/>
                  </a:schemeClr>
                </a:solidFill>
              </a:rPr>
              <a:t>Whether being in Foster Care</a:t>
            </a:r>
          </a:p>
          <a:p>
            <a:r>
              <a:rPr lang="en-US" sz="2700" dirty="0">
                <a:solidFill>
                  <a:schemeClr val="accent5">
                    <a:lumMod val="50000"/>
                  </a:schemeClr>
                </a:solidFill>
              </a:rPr>
              <a:t>Parents level of education</a:t>
            </a:r>
          </a:p>
          <a:p>
            <a:r>
              <a:rPr lang="en-US" sz="2700" dirty="0">
                <a:solidFill>
                  <a:schemeClr val="accent5">
                    <a:lumMod val="50000"/>
                  </a:schemeClr>
                </a:solidFill>
              </a:rPr>
              <a:t>Household income in 2019 and 2020</a:t>
            </a:r>
          </a:p>
          <a:p>
            <a:r>
              <a:rPr lang="en-US" sz="2700" dirty="0">
                <a:solidFill>
                  <a:schemeClr val="accent5">
                    <a:lumMod val="50000"/>
                  </a:schemeClr>
                </a:solidFill>
              </a:rPr>
              <a:t>Gender</a:t>
            </a:r>
          </a:p>
          <a:p>
            <a:r>
              <a:rPr lang="en-US" sz="2700" dirty="0">
                <a:solidFill>
                  <a:schemeClr val="accent5">
                    <a:lumMod val="50000"/>
                  </a:schemeClr>
                </a:solidFill>
              </a:rPr>
              <a:t>Race and Ethnicity</a:t>
            </a:r>
          </a:p>
          <a:p>
            <a:pPr marL="0" indent="0">
              <a:buNone/>
            </a:pPr>
            <a:endParaRPr lang="en-US" dirty="0">
              <a:solidFill>
                <a:schemeClr val="accent5">
                  <a:lumMod val="50000"/>
                </a:schemeClr>
              </a:solidFill>
            </a:endParaRPr>
          </a:p>
        </p:txBody>
      </p:sp>
      <p:pic>
        <p:nvPicPr>
          <p:cNvPr id="9" name="Content Placeholder 8"/>
          <p:cNvPicPr>
            <a:picLocks noGrp="1" noChangeAspect="1"/>
          </p:cNvPicPr>
          <p:nvPr>
            <p:ph sz="half" idx="1"/>
          </p:nvPr>
        </p:nvPicPr>
        <p:blipFill>
          <a:blip r:embed="rId2"/>
          <a:stretch>
            <a:fillRect/>
          </a:stretch>
        </p:blipFill>
        <p:spPr>
          <a:xfrm>
            <a:off x="4181475" y="333829"/>
            <a:ext cx="3924300" cy="6296733"/>
          </a:xfrm>
          <a:prstGeom prst="rect">
            <a:avLst/>
          </a:prstGeom>
          <a:effectLst>
            <a:outerShdw blurRad="50800" dist="38100" dir="10800000" algn="r" rotWithShape="0">
              <a:prstClr val="black">
                <a:alpha val="40000"/>
              </a:prstClr>
            </a:outerShdw>
          </a:effectLst>
        </p:spPr>
      </p:pic>
      <p:pic>
        <p:nvPicPr>
          <p:cNvPr id="10" name="Content Placeholder 9"/>
          <p:cNvPicPr>
            <a:picLocks noGrp="1" noChangeAspect="1"/>
          </p:cNvPicPr>
          <p:nvPr>
            <p:ph sz="half" idx="2"/>
          </p:nvPr>
        </p:nvPicPr>
        <p:blipFill>
          <a:blip r:embed="rId3"/>
          <a:stretch>
            <a:fillRect/>
          </a:stretch>
        </p:blipFill>
        <p:spPr>
          <a:xfrm>
            <a:off x="8039100" y="172043"/>
            <a:ext cx="3983842" cy="645852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13142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24" y="2637294"/>
            <a:ext cx="2962275" cy="2978150"/>
          </a:xfrm>
          <a:ln>
            <a:solidFill>
              <a:srgbClr val="C00000"/>
            </a:solidFill>
          </a:ln>
        </p:spPr>
        <p:txBody>
          <a:bodyPr>
            <a:normAutofit fontScale="90000"/>
          </a:bodyPr>
          <a:lstStyle/>
          <a:p>
            <a:r>
              <a:rPr lang="en-US" sz="2800" dirty="0">
                <a:solidFill>
                  <a:schemeClr val="accent5">
                    <a:lumMod val="50000"/>
                  </a:schemeClr>
                </a:solidFill>
              </a:rPr>
              <a:t>Select any of the support programs that you participated and/or any support programs you like to participate at UC.</a:t>
            </a:r>
          </a:p>
        </p:txBody>
      </p:sp>
      <p:pic>
        <p:nvPicPr>
          <p:cNvPr id="10" name="Content Placeholder 9"/>
          <p:cNvPicPr>
            <a:picLocks noGrp="1" noChangeAspect="1"/>
          </p:cNvPicPr>
          <p:nvPr>
            <p:ph sz="half" idx="1"/>
          </p:nvPr>
        </p:nvPicPr>
        <p:blipFill>
          <a:blip r:embed="rId2"/>
          <a:stretch>
            <a:fillRect/>
          </a:stretch>
        </p:blipFill>
        <p:spPr>
          <a:xfrm>
            <a:off x="3432561" y="801644"/>
            <a:ext cx="4393280" cy="5800725"/>
          </a:xfrm>
          <a:prstGeom prst="rect">
            <a:avLst/>
          </a:prstGeom>
          <a:effectLst>
            <a:outerShdw blurRad="622300" dist="38100" dir="5400000" sx="104000" sy="104000" algn="t" rotWithShape="0">
              <a:prstClr val="black">
                <a:alpha val="40000"/>
              </a:prstClr>
            </a:outerShdw>
          </a:effectLst>
        </p:spPr>
      </p:pic>
      <p:pic>
        <p:nvPicPr>
          <p:cNvPr id="11" name="Content Placeholder 10"/>
          <p:cNvPicPr>
            <a:picLocks noGrp="1" noChangeAspect="1"/>
          </p:cNvPicPr>
          <p:nvPr>
            <p:ph sz="half" idx="2"/>
          </p:nvPr>
        </p:nvPicPr>
        <p:blipFill rotWithShape="1">
          <a:blip r:embed="rId3"/>
          <a:srcRect r="14757"/>
          <a:stretch/>
        </p:blipFill>
        <p:spPr>
          <a:xfrm>
            <a:off x="8123056" y="467460"/>
            <a:ext cx="3371112" cy="6110211"/>
          </a:xfrm>
          <a:prstGeom prst="rect">
            <a:avLst/>
          </a:prstGeom>
          <a:effectLst>
            <a:outerShdw blurRad="190500" dist="38100" dir="360000" sx="102000" sy="102000" algn="t" rotWithShape="0">
              <a:prstClr val="black">
                <a:alpha val="40000"/>
              </a:prstClr>
            </a:outerShdw>
          </a:effectLst>
        </p:spPr>
      </p:pic>
      <p:sp>
        <p:nvSpPr>
          <p:cNvPr id="7" name="Title 2"/>
          <p:cNvSpPr txBox="1">
            <a:spLocks/>
          </p:cNvSpPr>
          <p:nvPr/>
        </p:nvSpPr>
        <p:spPr>
          <a:xfrm>
            <a:off x="48562" y="236460"/>
            <a:ext cx="3782292" cy="1130367"/>
          </a:xfrm>
          <a:prstGeom prst="rect">
            <a:avLst/>
          </a:prstGeom>
        </p:spPr>
        <p:txBody>
          <a:bodyPr vert="horz" lIns="91440" tIns="45720" rIns="91440" bIns="45720" rtlCol="0" anchor="ctr">
            <a:normAutofit fontScale="85000"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C00000"/>
                </a:solidFill>
                <a:latin typeface="+mn-lt"/>
              </a:rPr>
              <a:t>Support Program Involvement</a:t>
            </a:r>
            <a:endParaRPr lang="en-US" b="1" dirty="0">
              <a:ln/>
              <a:solidFill>
                <a:schemeClr val="accent4"/>
              </a:solidFill>
            </a:endParaRPr>
          </a:p>
        </p:txBody>
      </p:sp>
    </p:spTree>
    <p:extLst>
      <p:ext uri="{BB962C8B-B14F-4D97-AF65-F5344CB8AC3E}">
        <p14:creationId xmlns:p14="http://schemas.microsoft.com/office/powerpoint/2010/main" val="207101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EE846-2DEE-4222-9811-B36D90214ADA}"/>
              </a:ext>
            </a:extLst>
          </p:cNvPr>
          <p:cNvSpPr>
            <a:spLocks noGrp="1"/>
          </p:cNvSpPr>
          <p:nvPr>
            <p:ph type="title"/>
          </p:nvPr>
        </p:nvSpPr>
        <p:spPr>
          <a:xfrm>
            <a:off x="956826" y="1112969"/>
            <a:ext cx="3937298" cy="4166010"/>
          </a:xfrm>
        </p:spPr>
        <p:txBody>
          <a:bodyPr>
            <a:normAutofit/>
          </a:bodyPr>
          <a:lstStyle/>
          <a:p>
            <a:r>
              <a:rPr lang="en-US">
                <a:solidFill>
                  <a:srgbClr val="FFFFFF"/>
                </a:solidFill>
                <a:latin typeface="Bookman Old Style"/>
                <a:cs typeface="Calibri Light"/>
              </a:rPr>
              <a:t>The Nuts and Bolts of TAG</a:t>
            </a: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C9FEF8-B2C0-414E-A1CE-6EBAF06F1A17}"/>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sz="2000" b="1" dirty="0">
                <a:latin typeface="Bookman Old Style"/>
                <a:ea typeface="+mn-lt"/>
                <a:cs typeface="+mn-lt"/>
              </a:rPr>
              <a:t>WHAT IS TAG:</a:t>
            </a:r>
          </a:p>
          <a:p>
            <a:r>
              <a:rPr lang="en-US" sz="2000" dirty="0">
                <a:latin typeface="Bookman Old Style"/>
                <a:ea typeface="+mn-lt"/>
                <a:cs typeface="+mn-lt"/>
              </a:rPr>
              <a:t>TAG is guaranteed admission to </a:t>
            </a:r>
            <a:r>
              <a:rPr lang="en-US" sz="2000" b="1" dirty="0">
                <a:latin typeface="Bookman Old Style"/>
                <a:ea typeface="+mn-lt"/>
                <a:cs typeface="+mn-lt"/>
              </a:rPr>
              <a:t>one</a:t>
            </a:r>
            <a:r>
              <a:rPr lang="en-US" sz="2000" dirty="0">
                <a:latin typeface="Bookman Old Style"/>
                <a:ea typeface="+mn-lt"/>
                <a:cs typeface="+mn-lt"/>
              </a:rPr>
              <a:t> of six UC campuses based on specific criteria such as GPA, major preparation, etc. </a:t>
            </a:r>
          </a:p>
          <a:p>
            <a:pPr marL="0" indent="0">
              <a:buNone/>
            </a:pPr>
            <a:r>
              <a:rPr lang="en-US" sz="2000" dirty="0">
                <a:latin typeface="Bookman Old Style"/>
                <a:ea typeface="+mn-lt"/>
                <a:cs typeface="+mn-lt"/>
              </a:rPr>
              <a:t>You can apply for TAG at </a:t>
            </a:r>
            <a:r>
              <a:rPr lang="en-US" sz="2000" b="1" dirty="0">
                <a:latin typeface="Bookman Old Style"/>
                <a:ea typeface="+mn-lt"/>
                <a:cs typeface="+mn-lt"/>
              </a:rPr>
              <a:t>one</a:t>
            </a:r>
            <a:r>
              <a:rPr lang="en-US" sz="2000" dirty="0">
                <a:latin typeface="Bookman Old Style"/>
                <a:ea typeface="+mn-lt"/>
                <a:cs typeface="+mn-lt"/>
              </a:rPr>
              <a:t> campus; you can apply to all UC campuses during the regular UC application cycle.</a:t>
            </a:r>
            <a:endParaRPr lang="en-US" dirty="0"/>
          </a:p>
          <a:p>
            <a:pPr marL="0" indent="0">
              <a:buNone/>
            </a:pPr>
            <a:r>
              <a:rPr lang="en-US" sz="2000" b="1" dirty="0">
                <a:latin typeface="Bookman Old Style"/>
                <a:ea typeface="+mn-lt"/>
                <a:cs typeface="+mn-lt"/>
              </a:rPr>
              <a:t>DEADLINES:</a:t>
            </a:r>
          </a:p>
          <a:p>
            <a:r>
              <a:rPr lang="en-US" sz="2000" dirty="0">
                <a:latin typeface="Bookman Old Style"/>
                <a:ea typeface="+mn-lt"/>
                <a:cs typeface="+mn-lt"/>
              </a:rPr>
              <a:t>TAG applications are due </a:t>
            </a:r>
            <a:r>
              <a:rPr lang="en-US" sz="2000" b="1" dirty="0">
                <a:latin typeface="Bookman Old Style"/>
                <a:ea typeface="+mn-lt"/>
                <a:cs typeface="+mn-lt"/>
              </a:rPr>
              <a:t>Sept. 30th</a:t>
            </a:r>
          </a:p>
          <a:p>
            <a:r>
              <a:rPr lang="en-US" sz="2000" dirty="0">
                <a:latin typeface="Bookman Old Style"/>
                <a:ea typeface="+mn-lt"/>
                <a:cs typeface="+mn-lt"/>
              </a:rPr>
              <a:t>You still NEED to fill out a UC application during the regular application cycle (Nov. 1-30).</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020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2719" y="1221950"/>
            <a:ext cx="4334164" cy="641639"/>
          </a:xfrm>
          <a:prstGeom prst="rect">
            <a:avLst/>
          </a:prstGeom>
        </p:spPr>
        <p:txBody>
          <a:bodyPr vert="horz" lIns="91440" tIns="45720" rIns="91440" bIns="45720" rtlCol="0" anchor="ctr">
            <a:normAutofit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a:solidFill>
                  <a:srgbClr val="C00000"/>
                </a:solidFill>
                <a:latin typeface="+mn-lt"/>
              </a:rPr>
              <a:t>Account Setting</a:t>
            </a:r>
            <a:endParaRPr lang="en-US" b="1" dirty="0">
              <a:ln/>
              <a:solidFill>
                <a:schemeClr val="accent4"/>
              </a:solidFill>
            </a:endParaRPr>
          </a:p>
        </p:txBody>
      </p:sp>
      <p:sp>
        <p:nvSpPr>
          <p:cNvPr id="7" name="Rectangle 6"/>
          <p:cNvSpPr/>
          <p:nvPr/>
        </p:nvSpPr>
        <p:spPr>
          <a:xfrm>
            <a:off x="370031" y="1863589"/>
            <a:ext cx="4782994" cy="1200329"/>
          </a:xfrm>
          <a:prstGeom prst="rect">
            <a:avLst/>
          </a:prstGeom>
        </p:spPr>
        <p:txBody>
          <a:bodyPr wrap="square">
            <a:spAutoFit/>
          </a:bodyPr>
          <a:lstStyle/>
          <a:p>
            <a:r>
              <a:rPr lang="en-US" sz="2400" dirty="0">
                <a:solidFill>
                  <a:schemeClr val="accent5">
                    <a:lumMod val="50000"/>
                  </a:schemeClr>
                </a:solidFill>
              </a:rPr>
              <a:t>To update your account setting </a:t>
            </a:r>
          </a:p>
          <a:p>
            <a:endParaRPr lang="en-US" sz="2400" dirty="0">
              <a:solidFill>
                <a:schemeClr val="accent5">
                  <a:lumMod val="50000"/>
                </a:schemeClr>
              </a:solidFill>
            </a:endParaRPr>
          </a:p>
          <a:p>
            <a:endParaRPr lang="en-US" sz="2400" dirty="0">
              <a:solidFill>
                <a:schemeClr val="accent5">
                  <a:lumMod val="50000"/>
                </a:schemeClr>
              </a:solidFill>
            </a:endParaRPr>
          </a:p>
        </p:txBody>
      </p:sp>
      <p:pic>
        <p:nvPicPr>
          <p:cNvPr id="5" name="Content Placeholder 4"/>
          <p:cNvPicPr>
            <a:picLocks noGrp="1" noChangeAspect="1"/>
          </p:cNvPicPr>
          <p:nvPr>
            <p:ph idx="1"/>
          </p:nvPr>
        </p:nvPicPr>
        <p:blipFill>
          <a:blip r:embed="rId2"/>
          <a:stretch>
            <a:fillRect/>
          </a:stretch>
        </p:blipFill>
        <p:spPr>
          <a:xfrm>
            <a:off x="6339759" y="250400"/>
            <a:ext cx="4499691" cy="6456722"/>
          </a:xfrm>
          <a:prstGeom prst="rect">
            <a:avLst/>
          </a:prstGeom>
        </p:spPr>
      </p:pic>
      <p:sp>
        <p:nvSpPr>
          <p:cNvPr id="8" name="Rectangle 7"/>
          <p:cNvSpPr/>
          <p:nvPr/>
        </p:nvSpPr>
        <p:spPr>
          <a:xfrm>
            <a:off x="7572375" y="5419725"/>
            <a:ext cx="111442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34275" y="5972175"/>
            <a:ext cx="8572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05575" y="5000625"/>
            <a:ext cx="1885950" cy="20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65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2" y="3803519"/>
            <a:ext cx="3571430" cy="2978150"/>
          </a:xfrm>
          <a:ln>
            <a:solidFill>
              <a:srgbClr val="C00000"/>
            </a:solidFill>
          </a:ln>
        </p:spPr>
        <p:txBody>
          <a:bodyPr>
            <a:normAutofit/>
          </a:bodyPr>
          <a:lstStyle/>
          <a:p>
            <a:r>
              <a:rPr lang="en-US" sz="2800" dirty="0">
                <a:solidFill>
                  <a:schemeClr val="accent5">
                    <a:lumMod val="50000"/>
                  </a:schemeClr>
                </a:solidFill>
              </a:rPr>
              <a:t>As a college student, there is no need to enter the high school courses.</a:t>
            </a:r>
            <a:br>
              <a:rPr lang="en-US" sz="2800" dirty="0">
                <a:solidFill>
                  <a:schemeClr val="accent5">
                    <a:lumMod val="50000"/>
                  </a:schemeClr>
                </a:solidFill>
              </a:rPr>
            </a:br>
            <a:br>
              <a:rPr lang="en-US" sz="2800" dirty="0">
                <a:solidFill>
                  <a:schemeClr val="accent5">
                    <a:lumMod val="50000"/>
                  </a:schemeClr>
                </a:solidFill>
              </a:rPr>
            </a:br>
            <a:r>
              <a:rPr lang="en-US" sz="2800" dirty="0">
                <a:solidFill>
                  <a:schemeClr val="accent5">
                    <a:lumMod val="50000"/>
                  </a:schemeClr>
                </a:solidFill>
              </a:rPr>
              <a:t>Click on “Add a school” to enter information</a:t>
            </a:r>
          </a:p>
        </p:txBody>
      </p:sp>
      <p:sp>
        <p:nvSpPr>
          <p:cNvPr id="7" name="Title 2"/>
          <p:cNvSpPr txBox="1">
            <a:spLocks/>
          </p:cNvSpPr>
          <p:nvPr/>
        </p:nvSpPr>
        <p:spPr>
          <a:xfrm>
            <a:off x="48562" y="236460"/>
            <a:ext cx="5285438" cy="1239915"/>
          </a:xfrm>
          <a:prstGeom prst="rect">
            <a:avLst/>
          </a:prstGeom>
        </p:spPr>
        <p:txBody>
          <a:bodyPr vert="horz" lIns="91440" tIns="45720" rIns="91440" bIns="45720" rtlCol="0" anchor="ctr">
            <a:normAutofit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C00000"/>
                </a:solidFill>
                <a:latin typeface="+mn-lt"/>
              </a:rPr>
              <a:t>My Academic History</a:t>
            </a:r>
          </a:p>
          <a:p>
            <a:pPr algn="ctr"/>
            <a:r>
              <a:rPr lang="en-US" b="1" dirty="0">
                <a:ln/>
                <a:solidFill>
                  <a:srgbClr val="C00000"/>
                </a:solidFill>
                <a:latin typeface="+mn-lt"/>
              </a:rPr>
              <a:t>High school Entry</a:t>
            </a:r>
            <a:endParaRPr lang="en-US" b="1" dirty="0">
              <a:ln/>
              <a:solidFill>
                <a:schemeClr val="accent4"/>
              </a:solidFill>
            </a:endParaRPr>
          </a:p>
        </p:txBody>
      </p:sp>
      <p:pic>
        <p:nvPicPr>
          <p:cNvPr id="5" name="Content Placeholder 4"/>
          <p:cNvPicPr>
            <a:picLocks noGrp="1" noChangeAspect="1"/>
          </p:cNvPicPr>
          <p:nvPr>
            <p:ph sz="half" idx="1"/>
          </p:nvPr>
        </p:nvPicPr>
        <p:blipFill>
          <a:blip r:embed="rId2"/>
          <a:stretch>
            <a:fillRect/>
          </a:stretch>
        </p:blipFill>
        <p:spPr>
          <a:xfrm>
            <a:off x="6132490" y="752646"/>
            <a:ext cx="5839498" cy="6083981"/>
          </a:xfrm>
          <a:prstGeom prst="rect">
            <a:avLst/>
          </a:prstGeom>
        </p:spPr>
      </p:pic>
      <p:pic>
        <p:nvPicPr>
          <p:cNvPr id="12" name="Content Placeholder 11"/>
          <p:cNvPicPr>
            <a:picLocks noGrp="1" noChangeAspect="1"/>
          </p:cNvPicPr>
          <p:nvPr>
            <p:ph sz="half" idx="2"/>
          </p:nvPr>
        </p:nvPicPr>
        <p:blipFill>
          <a:blip r:embed="rId3"/>
          <a:stretch>
            <a:fillRect/>
          </a:stretch>
        </p:blipFill>
        <p:spPr>
          <a:xfrm>
            <a:off x="828675" y="1483547"/>
            <a:ext cx="5181600" cy="2465485"/>
          </a:xfrm>
          <a:prstGeom prst="rect">
            <a:avLst/>
          </a:prstGeom>
        </p:spPr>
      </p:pic>
      <p:cxnSp>
        <p:nvCxnSpPr>
          <p:cNvPr id="8" name="Straight Arrow Connector 7"/>
          <p:cNvCxnSpPr/>
          <p:nvPr/>
        </p:nvCxnSpPr>
        <p:spPr>
          <a:xfrm flipH="1" flipV="1">
            <a:off x="2095500" y="2447925"/>
            <a:ext cx="1076325" cy="33051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24226" y="1676400"/>
            <a:ext cx="3867149" cy="42291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361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13" y="1550986"/>
            <a:ext cx="5113988" cy="3078163"/>
          </a:xfrm>
          <a:ln>
            <a:solidFill>
              <a:srgbClr val="C00000"/>
            </a:solidFill>
          </a:ln>
        </p:spPr>
        <p:txBody>
          <a:bodyPr>
            <a:normAutofit/>
          </a:bodyPr>
          <a:lstStyle/>
          <a:p>
            <a:r>
              <a:rPr lang="en-US" sz="2800" dirty="0">
                <a:solidFill>
                  <a:schemeClr val="accent5">
                    <a:lumMod val="50000"/>
                  </a:schemeClr>
                </a:solidFill>
              </a:rPr>
              <a:t>Click on “Add a school” to enter information</a:t>
            </a:r>
            <a:br>
              <a:rPr lang="en-US" sz="2800" dirty="0">
                <a:solidFill>
                  <a:schemeClr val="accent5">
                    <a:lumMod val="50000"/>
                  </a:schemeClr>
                </a:solidFill>
              </a:rPr>
            </a:br>
            <a:br>
              <a:rPr lang="en-US" sz="2800" dirty="0">
                <a:solidFill>
                  <a:schemeClr val="accent5">
                    <a:lumMod val="50000"/>
                  </a:schemeClr>
                </a:solidFill>
              </a:rPr>
            </a:br>
            <a:r>
              <a:rPr lang="en-US" sz="2800" dirty="0">
                <a:solidFill>
                  <a:schemeClr val="accent5">
                    <a:lumMod val="50000"/>
                  </a:schemeClr>
                </a:solidFill>
              </a:rPr>
              <a:t>Note: You must add Cañada, CSM, and Skyline college separately.</a:t>
            </a:r>
            <a:br>
              <a:rPr lang="en-US" sz="2800" dirty="0">
                <a:solidFill>
                  <a:schemeClr val="accent5">
                    <a:lumMod val="50000"/>
                  </a:schemeClr>
                </a:solidFill>
              </a:rPr>
            </a:br>
            <a:endParaRPr lang="en-US" sz="2800" dirty="0">
              <a:solidFill>
                <a:schemeClr val="accent5">
                  <a:lumMod val="50000"/>
                </a:schemeClr>
              </a:solidFill>
            </a:endParaRPr>
          </a:p>
        </p:txBody>
      </p:sp>
      <p:sp>
        <p:nvSpPr>
          <p:cNvPr id="7" name="Title 2"/>
          <p:cNvSpPr txBox="1">
            <a:spLocks/>
          </p:cNvSpPr>
          <p:nvPr/>
        </p:nvSpPr>
        <p:spPr>
          <a:xfrm>
            <a:off x="48562" y="236460"/>
            <a:ext cx="5285438" cy="1239915"/>
          </a:xfrm>
          <a:prstGeom prst="rect">
            <a:avLst/>
          </a:prstGeom>
        </p:spPr>
        <p:txBody>
          <a:bodyPr vert="horz" lIns="91440" tIns="45720" rIns="91440" bIns="45720" rtlCol="0" anchor="ctr">
            <a:normAutofit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C00000"/>
                </a:solidFill>
                <a:latin typeface="+mn-lt"/>
              </a:rPr>
              <a:t>My Academic History</a:t>
            </a:r>
          </a:p>
          <a:p>
            <a:pPr algn="ctr"/>
            <a:r>
              <a:rPr lang="en-US" b="1" dirty="0">
                <a:ln/>
                <a:solidFill>
                  <a:srgbClr val="C00000"/>
                </a:solidFill>
                <a:latin typeface="+mn-lt"/>
              </a:rPr>
              <a:t>College Entry</a:t>
            </a:r>
            <a:endParaRPr lang="en-US" b="1" dirty="0">
              <a:ln/>
              <a:solidFill>
                <a:schemeClr val="accent4"/>
              </a:solidFill>
            </a:endParaRPr>
          </a:p>
        </p:txBody>
      </p:sp>
      <p:pic>
        <p:nvPicPr>
          <p:cNvPr id="6" name="Content Placeholder 5"/>
          <p:cNvPicPr>
            <a:picLocks noGrp="1" noChangeAspect="1"/>
          </p:cNvPicPr>
          <p:nvPr>
            <p:ph sz="half" idx="2"/>
          </p:nvPr>
        </p:nvPicPr>
        <p:blipFill>
          <a:blip r:embed="rId2"/>
          <a:stretch>
            <a:fillRect/>
          </a:stretch>
        </p:blipFill>
        <p:spPr>
          <a:xfrm>
            <a:off x="5819776" y="165256"/>
            <a:ext cx="5886450" cy="6435569"/>
          </a:xfrm>
          <a:prstGeom prst="rect">
            <a:avLst/>
          </a:prstGeom>
        </p:spPr>
      </p:pic>
      <p:cxnSp>
        <p:nvCxnSpPr>
          <p:cNvPr id="15" name="Straight Arrow Connector 14"/>
          <p:cNvCxnSpPr/>
          <p:nvPr/>
        </p:nvCxnSpPr>
        <p:spPr>
          <a:xfrm flipV="1">
            <a:off x="4705350" y="400050"/>
            <a:ext cx="3086100" cy="1676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97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26" y="303381"/>
            <a:ext cx="3438524"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5">
                    <a:lumMod val="50000"/>
                  </a:schemeClr>
                </a:solidFill>
              </a:rPr>
              <a:t>Provide a short explanation if there is a gap between your high school graduation and First term at College. (Excluding summer term after high school graduation)</a:t>
            </a:r>
          </a:p>
          <a:p>
            <a:pPr marL="342900" indent="-342900">
              <a:buFont typeface="Arial" panose="020B0604020202020204" pitchFamily="34" charset="0"/>
              <a:buChar char="•"/>
            </a:pPr>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Answer the residency questions.  </a:t>
            </a:r>
          </a:p>
        </p:txBody>
      </p:sp>
      <p:sp>
        <p:nvSpPr>
          <p:cNvPr id="5" name="Title 2"/>
          <p:cNvSpPr txBox="1">
            <a:spLocks/>
          </p:cNvSpPr>
          <p:nvPr/>
        </p:nvSpPr>
        <p:spPr>
          <a:xfrm>
            <a:off x="3095625" y="219228"/>
            <a:ext cx="8629650" cy="780897"/>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C00000"/>
                </a:solidFill>
                <a:latin typeface="+mn-lt"/>
              </a:rPr>
              <a:t>My Academic History</a:t>
            </a:r>
            <a:endParaRPr lang="en-US" b="1" dirty="0">
              <a:ln/>
              <a:solidFill>
                <a:schemeClr val="accent4"/>
              </a:solidFill>
            </a:endParaRPr>
          </a:p>
        </p:txBody>
      </p:sp>
      <p:pic>
        <p:nvPicPr>
          <p:cNvPr id="8" name="Content Placeholder 7"/>
          <p:cNvPicPr>
            <a:picLocks noGrp="1" noChangeAspect="1"/>
          </p:cNvPicPr>
          <p:nvPr>
            <p:ph sz="half" idx="2"/>
          </p:nvPr>
        </p:nvPicPr>
        <p:blipFill rotWithShape="1">
          <a:blip r:embed="rId2"/>
          <a:srcRect b="8211"/>
          <a:stretch/>
        </p:blipFill>
        <p:spPr>
          <a:xfrm>
            <a:off x="3562350" y="1485901"/>
            <a:ext cx="8521958" cy="5057774"/>
          </a:xfrm>
          <a:prstGeom prst="rect">
            <a:avLst/>
          </a:prstGeom>
          <a:effectLst>
            <a:outerShdw blurRad="584200" dist="38100" dir="8100000" sx="102000" sy="102000" algn="tr" rotWithShape="0">
              <a:prstClr val="black">
                <a:alpha val="40000"/>
              </a:prstClr>
            </a:outerShdw>
          </a:effectLst>
        </p:spPr>
      </p:pic>
    </p:spTree>
    <p:extLst>
      <p:ext uri="{BB962C8B-B14F-4D97-AF65-F5344CB8AC3E}">
        <p14:creationId xmlns:p14="http://schemas.microsoft.com/office/powerpoint/2010/main" val="2569966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88" y="285305"/>
            <a:ext cx="4814455" cy="872548"/>
          </a:xfrm>
        </p:spPr>
        <p:txBody>
          <a:bodyPr>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Coursework</a:t>
            </a:r>
          </a:p>
        </p:txBody>
      </p:sp>
      <p:sp>
        <p:nvSpPr>
          <p:cNvPr id="3" name="Content Placeholder 2"/>
          <p:cNvSpPr>
            <a:spLocks noGrp="1"/>
          </p:cNvSpPr>
          <p:nvPr>
            <p:ph sz="half" idx="2"/>
          </p:nvPr>
        </p:nvSpPr>
        <p:spPr>
          <a:xfrm>
            <a:off x="193878" y="1034115"/>
            <a:ext cx="11617121" cy="5693944"/>
          </a:xfrm>
        </p:spPr>
        <p:txBody>
          <a:bodyPr>
            <a:normAutofit/>
          </a:bodyPr>
          <a:lstStyle/>
          <a:p>
            <a:r>
              <a:rPr lang="en-US" dirty="0">
                <a:solidFill>
                  <a:schemeClr val="accent5">
                    <a:lumMod val="50000"/>
                  </a:schemeClr>
                </a:solidFill>
              </a:rPr>
              <a:t>You must enter every course you have completed/attempted in colleges and universities, in the United States and out of the united States. </a:t>
            </a:r>
            <a:r>
              <a:rPr lang="en-US" i="1" dirty="0">
                <a:solidFill>
                  <a:schemeClr val="accent5">
                    <a:lumMod val="50000"/>
                  </a:schemeClr>
                </a:solidFill>
              </a:rPr>
              <a:t>(Any course that appears on your transcript must be reported.)</a:t>
            </a:r>
          </a:p>
          <a:p>
            <a:pPr marL="0" indent="0">
              <a:buNone/>
            </a:pPr>
            <a:endParaRPr lang="en-US" dirty="0">
              <a:solidFill>
                <a:schemeClr val="accent5">
                  <a:lumMod val="50000"/>
                </a:schemeClr>
              </a:solidFill>
            </a:endParaRPr>
          </a:p>
          <a:p>
            <a:r>
              <a:rPr lang="en-US" dirty="0">
                <a:solidFill>
                  <a:schemeClr val="accent5">
                    <a:lumMod val="50000"/>
                  </a:schemeClr>
                </a:solidFill>
              </a:rPr>
              <a:t>Use your transcript(s) to enter:</a:t>
            </a:r>
          </a:p>
          <a:p>
            <a:pPr lvl="1"/>
            <a:r>
              <a:rPr lang="en-US" dirty="0">
                <a:solidFill>
                  <a:schemeClr val="accent5">
                    <a:lumMod val="50000"/>
                  </a:schemeClr>
                </a:solidFill>
              </a:rPr>
              <a:t>Courses term by term and</a:t>
            </a:r>
          </a:p>
          <a:p>
            <a:pPr lvl="1"/>
            <a:r>
              <a:rPr lang="en-US" dirty="0">
                <a:solidFill>
                  <a:schemeClr val="accent5">
                    <a:lumMod val="50000"/>
                  </a:schemeClr>
                </a:solidFill>
              </a:rPr>
              <a:t>Campus by campus</a:t>
            </a:r>
          </a:p>
          <a:p>
            <a:pPr lvl="1"/>
            <a:r>
              <a:rPr lang="en-US" dirty="0">
                <a:solidFill>
                  <a:schemeClr val="accent5">
                    <a:lumMod val="50000"/>
                  </a:schemeClr>
                </a:solidFill>
              </a:rPr>
              <a:t>All courses including:</a:t>
            </a:r>
          </a:p>
          <a:p>
            <a:pPr lvl="2"/>
            <a:r>
              <a:rPr lang="en-US" dirty="0">
                <a:solidFill>
                  <a:schemeClr val="accent5">
                    <a:lumMod val="50000"/>
                  </a:schemeClr>
                </a:solidFill>
              </a:rPr>
              <a:t>Non transferable courses</a:t>
            </a:r>
          </a:p>
          <a:p>
            <a:pPr lvl="2"/>
            <a:r>
              <a:rPr lang="en-US" dirty="0">
                <a:solidFill>
                  <a:schemeClr val="accent5">
                    <a:lumMod val="50000"/>
                  </a:schemeClr>
                </a:solidFill>
              </a:rPr>
              <a:t>Repeated courses, courses with “W”, “D”, and “F” grade</a:t>
            </a:r>
          </a:p>
        </p:txBody>
      </p:sp>
    </p:spTree>
    <p:extLst>
      <p:ext uri="{BB962C8B-B14F-4D97-AF65-F5344CB8AC3E}">
        <p14:creationId xmlns:p14="http://schemas.microsoft.com/office/powerpoint/2010/main" val="1971210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87" y="332930"/>
            <a:ext cx="4814455" cy="872548"/>
          </a:xfrm>
        </p:spPr>
        <p:txBody>
          <a:bodyPr>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Coursework</a:t>
            </a:r>
          </a:p>
        </p:txBody>
      </p:sp>
      <p:sp>
        <p:nvSpPr>
          <p:cNvPr id="3" name="Content Placeholder 2"/>
          <p:cNvSpPr>
            <a:spLocks noGrp="1"/>
          </p:cNvSpPr>
          <p:nvPr>
            <p:ph sz="half" idx="2"/>
          </p:nvPr>
        </p:nvSpPr>
        <p:spPr>
          <a:xfrm>
            <a:off x="193879" y="1034115"/>
            <a:ext cx="5606472" cy="5693944"/>
          </a:xfrm>
        </p:spPr>
        <p:txBody>
          <a:bodyPr>
            <a:noAutofit/>
          </a:bodyPr>
          <a:lstStyle/>
          <a:p>
            <a:r>
              <a:rPr lang="en-US" sz="2200" dirty="0">
                <a:solidFill>
                  <a:schemeClr val="accent5">
                    <a:lumMod val="50000"/>
                  </a:schemeClr>
                </a:solidFill>
              </a:rPr>
              <a:t>Click on “Add a Course</a:t>
            </a:r>
          </a:p>
          <a:p>
            <a:r>
              <a:rPr lang="en-US" sz="2200" dirty="0">
                <a:solidFill>
                  <a:schemeClr val="accent5">
                    <a:lumMod val="50000"/>
                  </a:schemeClr>
                </a:solidFill>
              </a:rPr>
              <a:t>Select term from the drop down list – this list comes from the “attended” dates you entered under “colleges attended”.</a:t>
            </a:r>
          </a:p>
          <a:p>
            <a:r>
              <a:rPr lang="en-US" sz="2200" dirty="0">
                <a:solidFill>
                  <a:schemeClr val="accent5">
                    <a:lumMod val="50000"/>
                  </a:schemeClr>
                </a:solidFill>
              </a:rPr>
              <a:t>Enter the term</a:t>
            </a:r>
          </a:p>
          <a:p>
            <a:r>
              <a:rPr lang="en-US" sz="2200" dirty="0">
                <a:solidFill>
                  <a:schemeClr val="accent5">
                    <a:lumMod val="50000"/>
                  </a:schemeClr>
                </a:solidFill>
              </a:rPr>
              <a:t>Select the college you took the course – use the drop down  </a:t>
            </a:r>
          </a:p>
          <a:p>
            <a:r>
              <a:rPr lang="en-US" sz="2200" dirty="0">
                <a:solidFill>
                  <a:schemeClr val="accent5">
                    <a:lumMod val="50000"/>
                  </a:schemeClr>
                </a:solidFill>
              </a:rPr>
              <a:t>Put the course name such as Math, BIOL, ENGL, etc. then click on “search” button</a:t>
            </a:r>
          </a:p>
          <a:p>
            <a:r>
              <a:rPr lang="en-US" sz="2200" dirty="0">
                <a:solidFill>
                  <a:schemeClr val="accent5">
                    <a:lumMod val="50000"/>
                  </a:schemeClr>
                </a:solidFill>
              </a:rPr>
              <a:t>A list of transferrable courses will appear that you can select from</a:t>
            </a:r>
          </a:p>
          <a:p>
            <a:r>
              <a:rPr lang="en-US" sz="2200" dirty="0">
                <a:solidFill>
                  <a:schemeClr val="accent5">
                    <a:lumMod val="50000"/>
                  </a:schemeClr>
                </a:solidFill>
              </a:rPr>
              <a:t>If the course is not on the list, you may click on “add it now” to manually enter the course. </a:t>
            </a:r>
          </a:p>
        </p:txBody>
      </p:sp>
      <p:pic>
        <p:nvPicPr>
          <p:cNvPr id="7" name="Content Placeholder 6"/>
          <p:cNvPicPr>
            <a:picLocks noGrp="1" noChangeAspect="1"/>
          </p:cNvPicPr>
          <p:nvPr>
            <p:ph sz="half" idx="1"/>
          </p:nvPr>
        </p:nvPicPr>
        <p:blipFill>
          <a:blip r:embed="rId2"/>
          <a:stretch>
            <a:fillRect/>
          </a:stretch>
        </p:blipFill>
        <p:spPr>
          <a:xfrm>
            <a:off x="5950250" y="191286"/>
            <a:ext cx="6033204" cy="6536773"/>
          </a:xfrm>
          <a:prstGeom prst="rect">
            <a:avLst/>
          </a:prstGeom>
        </p:spPr>
      </p:pic>
      <p:cxnSp>
        <p:nvCxnSpPr>
          <p:cNvPr id="5" name="Straight Arrow Connector 4"/>
          <p:cNvCxnSpPr/>
          <p:nvPr/>
        </p:nvCxnSpPr>
        <p:spPr>
          <a:xfrm>
            <a:off x="3076575" y="1205478"/>
            <a:ext cx="287367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073950" y="3314700"/>
            <a:ext cx="1117300" cy="529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45000" y="5686425"/>
            <a:ext cx="6057900" cy="762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58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064" y="111549"/>
            <a:ext cx="4814455" cy="872548"/>
          </a:xfrm>
        </p:spPr>
        <p:txBody>
          <a:bodyPr>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Coursework</a:t>
            </a:r>
          </a:p>
        </p:txBody>
      </p:sp>
      <p:pic>
        <p:nvPicPr>
          <p:cNvPr id="13" name="Content Placeholder 12"/>
          <p:cNvPicPr>
            <a:picLocks noGrp="1" noChangeAspect="1"/>
          </p:cNvPicPr>
          <p:nvPr>
            <p:ph sz="half" idx="2"/>
          </p:nvPr>
        </p:nvPicPr>
        <p:blipFill>
          <a:blip r:embed="rId2"/>
          <a:stretch>
            <a:fillRect/>
          </a:stretch>
        </p:blipFill>
        <p:spPr>
          <a:xfrm>
            <a:off x="6172200" y="2178036"/>
            <a:ext cx="5181600" cy="3646516"/>
          </a:xfrm>
          <a:prstGeom prst="rect">
            <a:avLst/>
          </a:prstGeom>
        </p:spPr>
      </p:pic>
      <p:pic>
        <p:nvPicPr>
          <p:cNvPr id="8" name="Content Placeholder 7"/>
          <p:cNvPicPr>
            <a:picLocks noGrp="1" noChangeAspect="1"/>
          </p:cNvPicPr>
          <p:nvPr>
            <p:ph sz="half" idx="1"/>
          </p:nvPr>
        </p:nvPicPr>
        <p:blipFill>
          <a:blip r:embed="rId3"/>
          <a:stretch>
            <a:fillRect/>
          </a:stretch>
        </p:blipFill>
        <p:spPr>
          <a:xfrm>
            <a:off x="286368" y="214076"/>
            <a:ext cx="6000750" cy="3191058"/>
          </a:xfrm>
          <a:prstGeom prst="rect">
            <a:avLst/>
          </a:prstGeom>
        </p:spPr>
      </p:pic>
      <p:sp>
        <p:nvSpPr>
          <p:cNvPr id="14" name="Content Placeholder 2"/>
          <p:cNvSpPr txBox="1">
            <a:spLocks/>
          </p:cNvSpPr>
          <p:nvPr/>
        </p:nvSpPr>
        <p:spPr>
          <a:xfrm>
            <a:off x="193878" y="3118585"/>
            <a:ext cx="5978321" cy="360947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accent5">
                    <a:lumMod val="50000"/>
                  </a:schemeClr>
                </a:solidFill>
              </a:rPr>
              <a:t>When selecting the course from the list add the grade, or is in-progress or planned.</a:t>
            </a:r>
          </a:p>
          <a:p>
            <a:pPr marL="0" indent="0">
              <a:buNone/>
            </a:pPr>
            <a:endParaRPr lang="en-US" sz="2200" dirty="0">
              <a:solidFill>
                <a:schemeClr val="accent5">
                  <a:lumMod val="50000"/>
                </a:schemeClr>
              </a:solidFill>
            </a:endParaRPr>
          </a:p>
          <a:p>
            <a:r>
              <a:rPr lang="en-US" sz="2200" dirty="0">
                <a:solidFill>
                  <a:schemeClr val="accent5">
                    <a:lumMod val="50000"/>
                  </a:schemeClr>
                </a:solidFill>
              </a:rPr>
              <a:t>If not on the list, click on “add it now”, and enter the course information.  Make sure to enter the course information correctly.</a:t>
            </a:r>
          </a:p>
          <a:p>
            <a:pPr lvl="1"/>
            <a:r>
              <a:rPr lang="en-US" sz="1800" dirty="0">
                <a:solidFill>
                  <a:schemeClr val="accent5">
                    <a:lumMod val="50000"/>
                  </a:schemeClr>
                </a:solidFill>
              </a:rPr>
              <a:t>Our courses has only 3 digit numbers</a:t>
            </a:r>
          </a:p>
          <a:p>
            <a:pPr lvl="1"/>
            <a:r>
              <a:rPr lang="en-US" sz="1800" dirty="0">
                <a:solidFill>
                  <a:schemeClr val="accent5">
                    <a:lumMod val="50000"/>
                  </a:schemeClr>
                </a:solidFill>
              </a:rPr>
              <a:t>Use  the course title from your transcript</a:t>
            </a:r>
          </a:p>
          <a:p>
            <a:pPr lvl="1"/>
            <a:r>
              <a:rPr lang="en-US" sz="1800" dirty="0">
                <a:solidFill>
                  <a:schemeClr val="accent5">
                    <a:lumMod val="50000"/>
                  </a:schemeClr>
                </a:solidFill>
              </a:rPr>
              <a:t>Enter grade, in-progress, or planned</a:t>
            </a:r>
          </a:p>
          <a:p>
            <a:pPr marL="0" indent="0">
              <a:buNone/>
            </a:pPr>
            <a:endParaRPr lang="en-US" sz="2200" dirty="0">
              <a:solidFill>
                <a:schemeClr val="accent5">
                  <a:lumMod val="50000"/>
                </a:schemeClr>
              </a:solidFill>
            </a:endParaRPr>
          </a:p>
        </p:txBody>
      </p:sp>
      <p:cxnSp>
        <p:nvCxnSpPr>
          <p:cNvPr id="18" name="Straight Arrow Connector 17"/>
          <p:cNvCxnSpPr/>
          <p:nvPr/>
        </p:nvCxnSpPr>
        <p:spPr>
          <a:xfrm flipV="1">
            <a:off x="2030930" y="1212784"/>
            <a:ext cx="0" cy="23870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974206" y="1212785"/>
            <a:ext cx="693019" cy="23870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042494" y="3280006"/>
            <a:ext cx="4989186" cy="20890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677878" y="4001294"/>
            <a:ext cx="3080084" cy="16583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302493" y="4735629"/>
            <a:ext cx="3205212" cy="125034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799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504950" cy="654050"/>
          </a:xfrm>
        </p:spPr>
        <p:txBody>
          <a:bodyPr anchor="t">
            <a:normAutofit fontScale="90000"/>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Exam</a:t>
            </a:r>
            <a:endParaRPr lang="en-US" sz="4000" b="1" dirty="0">
              <a:ln/>
              <a:solidFill>
                <a:schemeClr val="accent5">
                  <a:lumMod val="50000"/>
                </a:schemeClr>
              </a:solidFill>
            </a:endParaRPr>
          </a:p>
        </p:txBody>
      </p:sp>
      <p:sp>
        <p:nvSpPr>
          <p:cNvPr id="6" name="Content Placeholder 5"/>
          <p:cNvSpPr>
            <a:spLocks noGrp="1"/>
          </p:cNvSpPr>
          <p:nvPr>
            <p:ph sz="half" idx="1"/>
          </p:nvPr>
        </p:nvSpPr>
        <p:spPr>
          <a:xfrm>
            <a:off x="314325" y="1101725"/>
            <a:ext cx="5181600" cy="5686770"/>
          </a:xfrm>
        </p:spPr>
        <p:txBody>
          <a:bodyPr>
            <a:normAutofit fontScale="70000" lnSpcReduction="20000"/>
          </a:bodyPr>
          <a:lstStyle/>
          <a:p>
            <a:pPr marL="0" indent="0">
              <a:buNone/>
            </a:pPr>
            <a:r>
              <a:rPr lang="en-US" dirty="0">
                <a:ln/>
                <a:solidFill>
                  <a:schemeClr val="accent5">
                    <a:lumMod val="50000"/>
                  </a:schemeClr>
                </a:solidFill>
                <a:latin typeface="Times New Roman" panose="02020603050405020304" pitchFamily="18" charset="0"/>
                <a:cs typeface="Times New Roman" panose="02020603050405020304" pitchFamily="18" charset="0"/>
              </a:rPr>
              <a:t>You may report AP and IB exams, if applicable.  </a:t>
            </a:r>
          </a:p>
          <a:p>
            <a:r>
              <a:rPr lang="en-US" dirty="0">
                <a:ln/>
                <a:solidFill>
                  <a:schemeClr val="accent5">
                    <a:lumMod val="50000"/>
                  </a:schemeClr>
                </a:solidFill>
                <a:latin typeface="Times New Roman" panose="02020603050405020304" pitchFamily="18" charset="0"/>
                <a:cs typeface="Times New Roman" panose="02020603050405020304" pitchFamily="18" charset="0"/>
              </a:rPr>
              <a:t>Click on “add exam”, and enter AP or IB</a:t>
            </a:r>
          </a:p>
          <a:p>
            <a:r>
              <a:rPr lang="en-US" dirty="0">
                <a:ln/>
                <a:solidFill>
                  <a:schemeClr val="accent5">
                    <a:lumMod val="50000"/>
                  </a:schemeClr>
                </a:solidFill>
                <a:latin typeface="Times New Roman" panose="02020603050405020304" pitchFamily="18" charset="0"/>
                <a:cs typeface="Times New Roman" panose="02020603050405020304" pitchFamily="18" charset="0"/>
              </a:rPr>
              <a:t>Click on “Search” button or click on the “View all exams”</a:t>
            </a:r>
          </a:p>
          <a:p>
            <a:r>
              <a:rPr lang="en-US" dirty="0">
                <a:ln/>
                <a:solidFill>
                  <a:schemeClr val="accent5">
                    <a:lumMod val="50000"/>
                  </a:schemeClr>
                </a:solidFill>
                <a:latin typeface="Times New Roman" panose="02020603050405020304" pitchFamily="18" charset="0"/>
                <a:cs typeface="Times New Roman" panose="02020603050405020304" pitchFamily="18" charset="0"/>
              </a:rPr>
              <a:t>Select the Exam from the list that appears</a:t>
            </a:r>
          </a:p>
          <a:p>
            <a:r>
              <a:rPr lang="en-US" dirty="0">
                <a:ln/>
                <a:solidFill>
                  <a:schemeClr val="accent5">
                    <a:lumMod val="50000"/>
                  </a:schemeClr>
                </a:solidFill>
                <a:latin typeface="Times New Roman" panose="02020603050405020304" pitchFamily="18" charset="0"/>
                <a:cs typeface="Times New Roman" panose="02020603050405020304" pitchFamily="18" charset="0"/>
              </a:rPr>
              <a:t>Enter the score, the date you took the exam</a:t>
            </a:r>
          </a:p>
          <a:p>
            <a:r>
              <a:rPr lang="en-US" dirty="0">
                <a:ln/>
                <a:solidFill>
                  <a:schemeClr val="accent5">
                    <a:lumMod val="50000"/>
                  </a:schemeClr>
                </a:solidFill>
                <a:latin typeface="Times New Roman" panose="02020603050405020304" pitchFamily="18" charset="0"/>
                <a:cs typeface="Times New Roman" panose="02020603050405020304" pitchFamily="18" charset="0"/>
              </a:rPr>
              <a:t>Click on “Add” </a:t>
            </a:r>
          </a:p>
          <a:p>
            <a:pPr marL="0" indent="0">
              <a:buNone/>
            </a:pPr>
            <a:endParaRPr lang="en-US" dirty="0">
              <a:ln/>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dirty="0">
                <a:ln/>
                <a:solidFill>
                  <a:schemeClr val="accent5">
                    <a:lumMod val="50000"/>
                  </a:schemeClr>
                </a:solidFill>
                <a:latin typeface="Times New Roman" panose="02020603050405020304" pitchFamily="18" charset="0"/>
                <a:cs typeface="Times New Roman" panose="02020603050405020304" pitchFamily="18" charset="0"/>
              </a:rPr>
              <a:t>Note:</a:t>
            </a:r>
          </a:p>
          <a:p>
            <a:r>
              <a:rPr lang="en-US" dirty="0">
                <a:ln/>
                <a:solidFill>
                  <a:schemeClr val="accent5">
                    <a:lumMod val="50000"/>
                  </a:schemeClr>
                </a:solidFill>
                <a:latin typeface="Times New Roman" panose="02020603050405020304" pitchFamily="18" charset="0"/>
                <a:cs typeface="Times New Roman" panose="02020603050405020304" pitchFamily="18" charset="0"/>
              </a:rPr>
              <a:t>As you enter them, you will see summary of your exam at the bottom of the page.</a:t>
            </a:r>
          </a:p>
          <a:p>
            <a:r>
              <a:rPr lang="en-US" dirty="0">
                <a:ln/>
                <a:solidFill>
                  <a:schemeClr val="accent5">
                    <a:lumMod val="50000"/>
                  </a:schemeClr>
                </a:solidFill>
                <a:latin typeface="Times New Roman" panose="02020603050405020304" pitchFamily="18" charset="0"/>
                <a:cs typeface="Times New Roman" panose="02020603050405020304" pitchFamily="18" charset="0"/>
              </a:rPr>
              <a:t>It also indicates that whether it can be used toward the 7 course pattern or IGETC. admission or requirements</a:t>
            </a:r>
          </a:p>
          <a:p>
            <a:r>
              <a:rPr lang="en-US" dirty="0">
                <a:ln/>
                <a:solidFill>
                  <a:schemeClr val="accent5">
                    <a:lumMod val="50000"/>
                  </a:schemeClr>
                </a:solidFill>
                <a:latin typeface="Times New Roman" panose="02020603050405020304" pitchFamily="18" charset="0"/>
                <a:cs typeface="Times New Roman" panose="02020603050405020304" pitchFamily="18" charset="0"/>
              </a:rPr>
              <a:t>To edit your entry, you may click on the exam to update the information. </a:t>
            </a:r>
          </a:p>
          <a:p>
            <a:r>
              <a:rPr lang="en-US" dirty="0">
                <a:ln/>
                <a:solidFill>
                  <a:schemeClr val="accent5">
                    <a:lumMod val="50000"/>
                  </a:schemeClr>
                </a:solidFill>
                <a:latin typeface="Times New Roman" panose="02020603050405020304" pitchFamily="18" charset="0"/>
                <a:cs typeface="Times New Roman" panose="02020603050405020304" pitchFamily="18" charset="0"/>
              </a:rPr>
              <a:t>If you have a non-passing score on these exams, you do not need to enter the exam here.</a:t>
            </a:r>
            <a:endParaRPr lang="en-US"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half" idx="2"/>
          </p:nvPr>
        </p:nvPicPr>
        <p:blipFill>
          <a:blip r:embed="rId2"/>
          <a:stretch>
            <a:fillRect/>
          </a:stretch>
        </p:blipFill>
        <p:spPr>
          <a:xfrm>
            <a:off x="6038850" y="84297"/>
            <a:ext cx="5638800" cy="6704198"/>
          </a:xfrm>
          <a:prstGeom prst="rect">
            <a:avLst/>
          </a:prstGeom>
        </p:spPr>
      </p:pic>
      <p:cxnSp>
        <p:nvCxnSpPr>
          <p:cNvPr id="10" name="Straight Arrow Connector 9"/>
          <p:cNvCxnSpPr/>
          <p:nvPr/>
        </p:nvCxnSpPr>
        <p:spPr>
          <a:xfrm flipV="1">
            <a:off x="2571750" y="752475"/>
            <a:ext cx="3467100" cy="8191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43150" y="1781175"/>
            <a:ext cx="4924425" cy="42545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643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2718" y="250400"/>
            <a:ext cx="5347531" cy="641639"/>
          </a:xfrm>
          <a:prstGeom prst="rect">
            <a:avLst/>
          </a:prstGeom>
        </p:spPr>
        <p:txBody>
          <a:bodyPr vert="horz" lIns="91440" tIns="45720" rIns="91440" bIns="45720" rtlCol="0" anchor="ctr">
            <a:normAutofit fontScale="55000" lnSpcReduction="2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a:solidFill>
                  <a:srgbClr val="C00000"/>
                </a:solidFill>
                <a:latin typeface="+mn-lt"/>
              </a:rPr>
              <a:t>My Transfer Plan – </a:t>
            </a:r>
          </a:p>
          <a:p>
            <a:r>
              <a:rPr lang="en-US" b="1" dirty="0">
                <a:ln/>
                <a:solidFill>
                  <a:srgbClr val="C00000"/>
                </a:solidFill>
                <a:latin typeface="+mn-lt"/>
              </a:rPr>
              <a:t>Select UC Campuses You Are Interested</a:t>
            </a:r>
            <a:endParaRPr lang="en-US" b="1" dirty="0">
              <a:ln/>
              <a:solidFill>
                <a:schemeClr val="accent4"/>
              </a:solidFill>
            </a:endParaRPr>
          </a:p>
        </p:txBody>
      </p:sp>
      <p:sp>
        <p:nvSpPr>
          <p:cNvPr id="7" name="Rectangle 6"/>
          <p:cNvSpPr/>
          <p:nvPr/>
        </p:nvSpPr>
        <p:spPr>
          <a:xfrm>
            <a:off x="161926" y="892039"/>
            <a:ext cx="5972174" cy="5632311"/>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5">
                    <a:lumMod val="50000"/>
                  </a:schemeClr>
                </a:solidFill>
              </a:rPr>
              <a:t>Under this section, you may select the UC campuses that you are interested in applying to, regardless of filing TAG application.  </a:t>
            </a:r>
          </a:p>
          <a:p>
            <a:pPr marL="342900" indent="-342900">
              <a:buFont typeface="Arial" panose="020B0604020202020204" pitchFamily="34" charset="0"/>
              <a:buChar char="•"/>
            </a:pPr>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You may select as many as you want, 1 to 9 campuses.  This is fro TAP application and not TAG yet.  </a:t>
            </a:r>
          </a:p>
          <a:p>
            <a:pPr marL="342900" indent="-342900">
              <a:buFont typeface="Arial" panose="020B0604020202020204" pitchFamily="34" charset="0"/>
              <a:buChar char="•"/>
            </a:pPr>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Under each campus, you may select a major you wish to apply to from the drop down menu. </a:t>
            </a:r>
          </a:p>
          <a:p>
            <a:pPr marL="342900" indent="-342900">
              <a:buFont typeface="Arial" panose="020B0604020202020204" pitchFamily="34" charset="0"/>
              <a:buChar char="•"/>
            </a:pPr>
            <a:endParaRPr lang="en-US" sz="2400" dirty="0">
              <a:solidFill>
                <a:schemeClr val="accent5">
                  <a:lumMod val="50000"/>
                </a:schemeClr>
              </a:solidFill>
            </a:endParaRPr>
          </a:p>
          <a:p>
            <a:pPr marL="342900" indent="-342900">
              <a:buFont typeface="Arial" panose="020B0604020202020204" pitchFamily="34" charset="0"/>
              <a:buChar char="•"/>
            </a:pPr>
            <a:r>
              <a:rPr lang="en-US" sz="2400" dirty="0">
                <a:solidFill>
                  <a:schemeClr val="accent5">
                    <a:lumMod val="50000"/>
                  </a:schemeClr>
                </a:solidFill>
              </a:rPr>
              <a:t>Select whether you are interested in TAG, UC Pathways, and/or UC Pathway+</a:t>
            </a:r>
          </a:p>
        </p:txBody>
      </p:sp>
      <p:pic>
        <p:nvPicPr>
          <p:cNvPr id="3" name="Content Placeholder 2"/>
          <p:cNvPicPr>
            <a:picLocks noGrp="1" noChangeAspect="1"/>
          </p:cNvPicPr>
          <p:nvPr>
            <p:ph idx="1"/>
          </p:nvPr>
        </p:nvPicPr>
        <p:blipFill>
          <a:blip r:embed="rId2"/>
          <a:stretch>
            <a:fillRect/>
          </a:stretch>
        </p:blipFill>
        <p:spPr>
          <a:xfrm>
            <a:off x="6134100" y="250400"/>
            <a:ext cx="5114924" cy="6474250"/>
          </a:xfrm>
          <a:prstGeom prst="rect">
            <a:avLst/>
          </a:prstGeom>
        </p:spPr>
      </p:pic>
    </p:spTree>
    <p:extLst>
      <p:ext uri="{BB962C8B-B14F-4D97-AF65-F5344CB8AC3E}">
        <p14:creationId xmlns:p14="http://schemas.microsoft.com/office/powerpoint/2010/main" val="640050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2718" y="250400"/>
            <a:ext cx="5823782" cy="759250"/>
          </a:xfrm>
          <a:prstGeom prst="rect">
            <a:avLst/>
          </a:prstGeom>
        </p:spPr>
        <p:txBody>
          <a:bodyPr vert="horz" lIns="91440" tIns="45720" rIns="91440" bIns="45720" rtlCol="0" anchor="ctr">
            <a:normAutofit fontScale="62500" lnSpcReduction="2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a:solidFill>
                  <a:srgbClr val="C00000"/>
                </a:solidFill>
                <a:latin typeface="+mn-lt"/>
              </a:rPr>
              <a:t>My Transfer Plan</a:t>
            </a:r>
          </a:p>
          <a:p>
            <a:r>
              <a:rPr lang="en-US" b="1" dirty="0">
                <a:ln/>
                <a:solidFill>
                  <a:srgbClr val="C00000"/>
                </a:solidFill>
                <a:latin typeface="+mn-lt"/>
              </a:rPr>
              <a:t>TAG</a:t>
            </a:r>
            <a:endParaRPr lang="en-US" b="1" dirty="0">
              <a:ln/>
              <a:solidFill>
                <a:schemeClr val="accent4"/>
              </a:solidFill>
            </a:endParaRPr>
          </a:p>
        </p:txBody>
      </p:sp>
      <p:pic>
        <p:nvPicPr>
          <p:cNvPr id="9" name="Content Placeholder 5"/>
          <p:cNvPicPr>
            <a:picLocks noChangeAspect="1"/>
          </p:cNvPicPr>
          <p:nvPr/>
        </p:nvPicPr>
        <p:blipFill>
          <a:blip r:embed="rId2"/>
          <a:stretch>
            <a:fillRect/>
          </a:stretch>
        </p:blipFill>
        <p:spPr>
          <a:xfrm>
            <a:off x="6724651" y="136869"/>
            <a:ext cx="4886324" cy="6547890"/>
          </a:xfrm>
          <a:prstGeom prst="rect">
            <a:avLst/>
          </a:prstGeom>
          <a:effectLst>
            <a:outerShdw blurRad="863600" dist="38100" dir="8100000" sx="104000" sy="104000" algn="tr" rotWithShape="0">
              <a:prstClr val="black">
                <a:alpha val="40000"/>
              </a:prstClr>
            </a:outerShdw>
          </a:effectLst>
        </p:spPr>
      </p:pic>
      <p:sp>
        <p:nvSpPr>
          <p:cNvPr id="10" name="Content Placeholder 9"/>
          <p:cNvSpPr>
            <a:spLocks noGrp="1"/>
          </p:cNvSpPr>
          <p:nvPr>
            <p:ph idx="1"/>
          </p:nvPr>
        </p:nvSpPr>
        <p:spPr>
          <a:xfrm>
            <a:off x="171451" y="1196975"/>
            <a:ext cx="6810376" cy="4889500"/>
          </a:xfrm>
        </p:spPr>
        <p:txBody>
          <a:bodyPr/>
          <a:lstStyle/>
          <a:p>
            <a:r>
              <a:rPr lang="en-US" sz="2400" dirty="0">
                <a:solidFill>
                  <a:schemeClr val="accent5">
                    <a:lumMod val="50000"/>
                  </a:schemeClr>
                </a:solidFill>
              </a:rPr>
              <a:t>Select your TAG major </a:t>
            </a:r>
          </a:p>
          <a:p>
            <a:pPr lvl="1"/>
            <a:r>
              <a:rPr lang="en-US" dirty="0">
                <a:solidFill>
                  <a:schemeClr val="accent5">
                    <a:lumMod val="50000"/>
                  </a:schemeClr>
                </a:solidFill>
              </a:rPr>
              <a:t>(you must enter the same major on your UC Admission Application to the TAG campus.)</a:t>
            </a:r>
          </a:p>
          <a:p>
            <a:pPr lvl="1"/>
            <a:r>
              <a:rPr lang="en-US" dirty="0">
                <a:solidFill>
                  <a:schemeClr val="accent5">
                    <a:lumMod val="50000"/>
                  </a:schemeClr>
                </a:solidFill>
              </a:rPr>
              <a:t>Review the TAG requirements for the selected campus</a:t>
            </a:r>
          </a:p>
          <a:p>
            <a:pPr lvl="1"/>
            <a:r>
              <a:rPr lang="en-US" dirty="0">
                <a:solidFill>
                  <a:schemeClr val="accent5">
                    <a:lumMod val="50000"/>
                  </a:schemeClr>
                </a:solidFill>
              </a:rPr>
              <a:t>Review TAG Matrix</a:t>
            </a:r>
          </a:p>
          <a:p>
            <a:r>
              <a:rPr lang="en-US" sz="2400" dirty="0">
                <a:solidFill>
                  <a:schemeClr val="accent5">
                    <a:lumMod val="50000"/>
                  </a:schemeClr>
                </a:solidFill>
              </a:rPr>
              <a:t>Enter the term you plan to file TAG</a:t>
            </a:r>
          </a:p>
          <a:p>
            <a:pPr marL="0" indent="0">
              <a:buNone/>
            </a:pPr>
            <a:endParaRPr lang="en-US" sz="2400" dirty="0">
              <a:solidFill>
                <a:schemeClr val="accent5">
                  <a:lumMod val="50000"/>
                </a:schemeClr>
              </a:solidFill>
            </a:endParaRPr>
          </a:p>
          <a:p>
            <a:pPr marL="0" indent="0">
              <a:buNone/>
            </a:pPr>
            <a:r>
              <a:rPr lang="en-US" sz="2400" dirty="0">
                <a:solidFill>
                  <a:schemeClr val="accent5">
                    <a:lumMod val="50000"/>
                  </a:schemeClr>
                </a:solidFill>
              </a:rPr>
              <a:t>Note: You may submit your TAG application during submission period.</a:t>
            </a:r>
          </a:p>
        </p:txBody>
      </p:sp>
    </p:spTree>
    <p:extLst>
      <p:ext uri="{BB962C8B-B14F-4D97-AF65-F5344CB8AC3E}">
        <p14:creationId xmlns:p14="http://schemas.microsoft.com/office/powerpoint/2010/main" val="6196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EE846-2DEE-4222-9811-B36D90214ADA}"/>
              </a:ext>
            </a:extLst>
          </p:cNvPr>
          <p:cNvSpPr>
            <a:spLocks noGrp="1"/>
          </p:cNvSpPr>
          <p:nvPr>
            <p:ph type="title"/>
          </p:nvPr>
        </p:nvSpPr>
        <p:spPr>
          <a:xfrm>
            <a:off x="599411" y="767258"/>
            <a:ext cx="3209335" cy="5323484"/>
          </a:xfrm>
        </p:spPr>
        <p:txBody>
          <a:bodyPr>
            <a:normAutofit/>
          </a:bodyPr>
          <a:lstStyle/>
          <a:p>
            <a:pPr algn="ctr"/>
            <a:r>
              <a:rPr lang="en-US" sz="2800">
                <a:solidFill>
                  <a:schemeClr val="bg1"/>
                </a:solidFill>
                <a:latin typeface="Bookman Old Style"/>
                <a:cs typeface="Calibri Light"/>
              </a:rPr>
              <a:t>What schools participate in TAG?</a:t>
            </a:r>
          </a:p>
        </p:txBody>
      </p:sp>
      <p:sp>
        <p:nvSpPr>
          <p:cNvPr id="26" name="Rectangle 25">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8" name="Rectangle 27">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a:extLst>
              <a:ext uri="{FF2B5EF4-FFF2-40B4-BE49-F238E27FC236}">
                <a16:creationId xmlns:a16="http://schemas.microsoft.com/office/drawing/2014/main" id="{03C9FEF8-B2C0-414E-A1CE-6EBAF06F1A17}"/>
              </a:ext>
            </a:extLst>
          </p:cNvPr>
          <p:cNvSpPr>
            <a:spLocks noGrp="1"/>
          </p:cNvSpPr>
          <p:nvPr>
            <p:ph idx="1"/>
          </p:nvPr>
        </p:nvSpPr>
        <p:spPr>
          <a:xfrm>
            <a:off x="5741893" y="767258"/>
            <a:ext cx="5919825" cy="5881044"/>
          </a:xfrm>
        </p:spPr>
        <p:txBody>
          <a:bodyPr vert="horz" lIns="91440" tIns="45720" rIns="91440" bIns="45720" rtlCol="0" anchor="ctr">
            <a:noAutofit/>
          </a:bodyPr>
          <a:lstStyle/>
          <a:p>
            <a:r>
              <a:rPr lang="en-US" sz="4000">
                <a:latin typeface="Bookman Old Style"/>
                <a:cs typeface="Calibri"/>
              </a:rPr>
              <a:t>UC Davis</a:t>
            </a:r>
          </a:p>
          <a:p>
            <a:r>
              <a:rPr lang="en-US" sz="4000">
                <a:latin typeface="Bookman Old Style"/>
                <a:cs typeface="Calibri"/>
              </a:rPr>
              <a:t>UC Irvine</a:t>
            </a:r>
          </a:p>
          <a:p>
            <a:r>
              <a:rPr lang="en-US" sz="4000">
                <a:latin typeface="Bookman Old Style"/>
                <a:cs typeface="Calibri"/>
              </a:rPr>
              <a:t>UC Merced</a:t>
            </a:r>
          </a:p>
          <a:p>
            <a:r>
              <a:rPr lang="en-US" sz="4000">
                <a:latin typeface="Bookman Old Style"/>
                <a:cs typeface="Calibri"/>
              </a:rPr>
              <a:t>UC Riverside</a:t>
            </a:r>
          </a:p>
          <a:p>
            <a:r>
              <a:rPr lang="en-US" sz="4000">
                <a:latin typeface="Bookman Old Style"/>
                <a:cs typeface="Calibri"/>
              </a:rPr>
              <a:t>UC Santa Barbara</a:t>
            </a:r>
          </a:p>
          <a:p>
            <a:r>
              <a:rPr lang="en-US" sz="4000">
                <a:latin typeface="Bookman Old Style"/>
                <a:cs typeface="Calibri"/>
              </a:rPr>
              <a:t>UC Santa Cruz</a:t>
            </a:r>
          </a:p>
        </p:txBody>
      </p:sp>
    </p:spTree>
    <p:extLst>
      <p:ext uri="{BB962C8B-B14F-4D97-AF65-F5344CB8AC3E}">
        <p14:creationId xmlns:p14="http://schemas.microsoft.com/office/powerpoint/2010/main" val="3141956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mn-lt"/>
              </a:rPr>
              <a:t>Messages</a:t>
            </a:r>
          </a:p>
        </p:txBody>
      </p:sp>
      <p:sp>
        <p:nvSpPr>
          <p:cNvPr id="3" name="Rectangle 2"/>
          <p:cNvSpPr/>
          <p:nvPr/>
        </p:nvSpPr>
        <p:spPr>
          <a:xfrm>
            <a:off x="838200" y="1771955"/>
            <a:ext cx="10153503" cy="830997"/>
          </a:xfrm>
          <a:prstGeom prst="rect">
            <a:avLst/>
          </a:prstGeom>
        </p:spPr>
        <p:txBody>
          <a:bodyPr wrap="square">
            <a:spAutoFit/>
          </a:bodyPr>
          <a:lstStyle/>
          <a:p>
            <a:r>
              <a:rPr lang="en-US" sz="2400" dirty="0">
                <a:solidFill>
                  <a:schemeClr val="accent5">
                    <a:lumMod val="50000"/>
                  </a:schemeClr>
                </a:solidFill>
              </a:rPr>
              <a:t>Here you may find messages from UC campuses regarding your TAP and/or TAG, if there are any.</a:t>
            </a:r>
          </a:p>
        </p:txBody>
      </p:sp>
      <p:pic>
        <p:nvPicPr>
          <p:cNvPr id="6" name="Content Placeholder 5"/>
          <p:cNvPicPr>
            <a:picLocks noGrp="1" noChangeAspect="1"/>
          </p:cNvPicPr>
          <p:nvPr>
            <p:ph idx="1"/>
          </p:nvPr>
        </p:nvPicPr>
        <p:blipFill>
          <a:blip r:embed="rId2"/>
          <a:stretch>
            <a:fillRect/>
          </a:stretch>
        </p:blipFill>
        <p:spPr>
          <a:xfrm>
            <a:off x="1495579" y="3124200"/>
            <a:ext cx="8019436" cy="2762250"/>
          </a:xfrm>
          <a:prstGeom prst="rect">
            <a:avLst/>
          </a:prstGeom>
        </p:spPr>
      </p:pic>
    </p:spTree>
    <p:extLst>
      <p:ext uri="{BB962C8B-B14F-4D97-AF65-F5344CB8AC3E}">
        <p14:creationId xmlns:p14="http://schemas.microsoft.com/office/powerpoint/2010/main" val="112070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0790-BFF2-42FF-8061-DCB8CA42B19D}"/>
              </a:ext>
            </a:extLst>
          </p:cNvPr>
          <p:cNvSpPr>
            <a:spLocks noGrp="1"/>
          </p:cNvSpPr>
          <p:nvPr>
            <p:ph type="title"/>
          </p:nvPr>
        </p:nvSpPr>
        <p:spPr>
          <a:solidFill>
            <a:schemeClr val="accent5"/>
          </a:solidFill>
        </p:spPr>
        <p:txBody>
          <a:bodyPr/>
          <a:lstStyle/>
          <a:p>
            <a:r>
              <a:rPr lang="en-US" dirty="0">
                <a:solidFill>
                  <a:schemeClr val="bg1"/>
                </a:solidFill>
                <a:latin typeface="Bookman Old Style"/>
                <a:cs typeface="Calibri Light"/>
              </a:rPr>
              <a:t>Transfer Admission Planner (TAP) How-to</a:t>
            </a:r>
            <a:endParaRPr lang="en-US" dirty="0">
              <a:solidFill>
                <a:schemeClr val="bg1"/>
              </a:solidFill>
              <a:latin typeface="Bookman Old Style"/>
            </a:endParaRPr>
          </a:p>
        </p:txBody>
      </p:sp>
      <p:pic>
        <p:nvPicPr>
          <p:cNvPr id="4" name="Picture 4" descr="A screenshot of a social media post&#10;&#10;Description generated with very high confidence">
            <a:extLst>
              <a:ext uri="{FF2B5EF4-FFF2-40B4-BE49-F238E27FC236}">
                <a16:creationId xmlns:a16="http://schemas.microsoft.com/office/drawing/2014/main" id="{8DA7E62B-CDBA-4D94-94F5-8113D08A44CD}"/>
              </a:ext>
            </a:extLst>
          </p:cNvPr>
          <p:cNvPicPr>
            <a:picLocks noGrp="1" noChangeAspect="1"/>
          </p:cNvPicPr>
          <p:nvPr>
            <p:ph idx="1"/>
          </p:nvPr>
        </p:nvPicPr>
        <p:blipFill>
          <a:blip r:embed="rId2"/>
          <a:stretch>
            <a:fillRect/>
          </a:stretch>
        </p:blipFill>
        <p:spPr>
          <a:xfrm>
            <a:off x="42038" y="1872088"/>
            <a:ext cx="7740361" cy="4351338"/>
          </a:xfrm>
        </p:spPr>
      </p:pic>
      <p:sp>
        <p:nvSpPr>
          <p:cNvPr id="6" name="TextBox 5">
            <a:extLst>
              <a:ext uri="{FF2B5EF4-FFF2-40B4-BE49-F238E27FC236}">
                <a16:creationId xmlns:a16="http://schemas.microsoft.com/office/drawing/2014/main" id="{66E02F1A-D4BA-485C-8E06-868233E90B3C}"/>
              </a:ext>
            </a:extLst>
          </p:cNvPr>
          <p:cNvSpPr txBox="1"/>
          <p:nvPr/>
        </p:nvSpPr>
        <p:spPr>
          <a:xfrm>
            <a:off x="7772401" y="3683619"/>
            <a:ext cx="429507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ookman Old Style"/>
              </a:rPr>
              <a:t>Go to:</a:t>
            </a:r>
          </a:p>
          <a:p>
            <a:r>
              <a:rPr lang="en-US">
                <a:latin typeface="Bookman Old Style"/>
                <a:ea typeface="+mn-lt"/>
                <a:cs typeface="+mn-lt"/>
                <a:hlinkClick r:id="rId3"/>
              </a:rPr>
              <a:t>https://uctap.universityofcalifornia.edu/students/</a:t>
            </a:r>
            <a:r>
              <a:rPr lang="en-US">
                <a:latin typeface="Bookman Old Style"/>
                <a:ea typeface="+mn-lt"/>
                <a:cs typeface="+mn-lt"/>
              </a:rPr>
              <a:t> </a:t>
            </a:r>
          </a:p>
          <a:p>
            <a:endParaRPr lang="en-US">
              <a:latin typeface="Bookman Old Style"/>
              <a:ea typeface="+mn-lt"/>
              <a:cs typeface="+mn-lt"/>
            </a:endParaRPr>
          </a:p>
          <a:p>
            <a:r>
              <a:rPr lang="en-US">
                <a:latin typeface="Bookman Old Style"/>
                <a:ea typeface="+mn-lt"/>
                <a:cs typeface="+mn-lt"/>
              </a:rPr>
              <a:t>Create a Login and password. This is also where you will subsequently sign-in.</a:t>
            </a:r>
            <a:endParaRPr lang="en-US">
              <a:latin typeface="Bookman Old Style"/>
              <a:cs typeface="Calibri"/>
            </a:endParaRPr>
          </a:p>
        </p:txBody>
      </p:sp>
      <p:cxnSp>
        <p:nvCxnSpPr>
          <p:cNvPr id="7" name="Straight Arrow Connector 6">
            <a:extLst>
              <a:ext uri="{FF2B5EF4-FFF2-40B4-BE49-F238E27FC236}">
                <a16:creationId xmlns:a16="http://schemas.microsoft.com/office/drawing/2014/main" id="{EBB5C1A3-3185-4E27-9974-44606894912C}"/>
              </a:ext>
            </a:extLst>
          </p:cNvPr>
          <p:cNvCxnSpPr/>
          <p:nvPr/>
        </p:nvCxnSpPr>
        <p:spPr>
          <a:xfrm flipH="1" flipV="1">
            <a:off x="6789002" y="4131294"/>
            <a:ext cx="702526" cy="1486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6EF97813-1F5C-4D5A-8DEE-2E4DFC41D97A}"/>
              </a:ext>
            </a:extLst>
          </p:cNvPr>
          <p:cNvSpPr txBox="1"/>
          <p:nvPr/>
        </p:nvSpPr>
        <p:spPr>
          <a:xfrm>
            <a:off x="8177213" y="1970088"/>
            <a:ext cx="3163887" cy="1200329"/>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Bookman Old Style"/>
              </a:rPr>
              <a:t>FYI: TAP is </a:t>
            </a:r>
            <a:r>
              <a:rPr lang="en-US" b="1" dirty="0">
                <a:latin typeface="Bookman Old Style"/>
              </a:rPr>
              <a:t>free</a:t>
            </a:r>
            <a:r>
              <a:rPr lang="en-US" dirty="0">
                <a:latin typeface="Bookman Old Style"/>
              </a:rPr>
              <a:t>! You will </a:t>
            </a:r>
            <a:r>
              <a:rPr lang="en-US">
                <a:latin typeface="Bookman Old Style"/>
              </a:rPr>
              <a:t>pay once you submit your UC application (barring waiver.)</a:t>
            </a:r>
          </a:p>
        </p:txBody>
      </p:sp>
    </p:spTree>
    <p:extLst>
      <p:ext uri="{BB962C8B-B14F-4D97-AF65-F5344CB8AC3E}">
        <p14:creationId xmlns:p14="http://schemas.microsoft.com/office/powerpoint/2010/main" val="837773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A screenshot of a social media post&#10;&#10;Description generated with very high confidence">
            <a:extLst>
              <a:ext uri="{FF2B5EF4-FFF2-40B4-BE49-F238E27FC236}">
                <a16:creationId xmlns:a16="http://schemas.microsoft.com/office/drawing/2014/main" id="{62454F96-4334-4BE2-BF38-6D79DBCB5A5B}"/>
              </a:ext>
            </a:extLst>
          </p:cNvPr>
          <p:cNvPicPr>
            <a:picLocks noChangeAspect="1"/>
          </p:cNvPicPr>
          <p:nvPr/>
        </p:nvPicPr>
        <p:blipFill rotWithShape="1">
          <a:blip r:embed="rId2"/>
          <a:srcRect l="-2578" t="4656" r="2578" b="9390"/>
          <a:stretch/>
        </p:blipFill>
        <p:spPr>
          <a:xfrm>
            <a:off x="6147149" y="1257977"/>
            <a:ext cx="5846961" cy="3372074"/>
          </a:xfrm>
          <a:prstGeom prst="rect">
            <a:avLst/>
          </a:prstGeom>
        </p:spPr>
      </p:pic>
      <p:sp>
        <p:nvSpPr>
          <p:cNvPr id="2" name="Title 1">
            <a:extLst>
              <a:ext uri="{FF2B5EF4-FFF2-40B4-BE49-F238E27FC236}">
                <a16:creationId xmlns:a16="http://schemas.microsoft.com/office/drawing/2014/main" id="{0898DFCC-BFAD-4C33-BE15-8DEC46AED63F}"/>
              </a:ext>
            </a:extLst>
          </p:cNvPr>
          <p:cNvSpPr>
            <a:spLocks noGrp="1"/>
          </p:cNvSpPr>
          <p:nvPr>
            <p:ph type="title"/>
          </p:nvPr>
        </p:nvSpPr>
        <p:spPr>
          <a:xfrm>
            <a:off x="3069993" y="28846"/>
            <a:ext cx="6257035" cy="960438"/>
          </a:xfrm>
          <a:solidFill>
            <a:schemeClr val="accent5"/>
          </a:solidFill>
          <a:ln>
            <a:solidFill>
              <a:schemeClr val="accent5"/>
            </a:solidFill>
          </a:ln>
        </p:spPr>
        <p:txBody>
          <a:bodyPr>
            <a:normAutofit fontScale="90000"/>
          </a:bodyPr>
          <a:lstStyle/>
          <a:p>
            <a:pPr algn="ctr"/>
            <a:r>
              <a:rPr lang="en-US">
                <a:solidFill>
                  <a:schemeClr val="bg1"/>
                </a:solidFill>
                <a:latin typeface="Bookman Old Style"/>
                <a:cs typeface="Calibri Light"/>
              </a:rPr>
              <a:t>Section: My Information</a:t>
            </a:r>
            <a:endParaRPr lang="en-US">
              <a:solidFill>
                <a:schemeClr val="bg1"/>
              </a:solidFill>
              <a:latin typeface="Bookman Old Style"/>
            </a:endParaRPr>
          </a:p>
        </p:txBody>
      </p:sp>
      <p:sp>
        <p:nvSpPr>
          <p:cNvPr id="3" name="Content Placeholder 2">
            <a:extLst>
              <a:ext uri="{FF2B5EF4-FFF2-40B4-BE49-F238E27FC236}">
                <a16:creationId xmlns:a16="http://schemas.microsoft.com/office/drawing/2014/main" id="{B747B8E4-3F53-4B3F-8501-E93A44BED8DB}"/>
              </a:ext>
            </a:extLst>
          </p:cNvPr>
          <p:cNvSpPr>
            <a:spLocks noGrp="1"/>
          </p:cNvSpPr>
          <p:nvPr>
            <p:ph idx="1"/>
          </p:nvPr>
        </p:nvSpPr>
        <p:spPr>
          <a:xfrm>
            <a:off x="5247384" y="4681189"/>
            <a:ext cx="4047893" cy="4351338"/>
          </a:xfrm>
        </p:spPr>
        <p:txBody>
          <a:bodyPr vert="horz" lIns="91440" tIns="45720" rIns="91440" bIns="45720" rtlCol="0" anchor="t">
            <a:normAutofit/>
          </a:bodyPr>
          <a:lstStyle/>
          <a:p>
            <a:pPr marL="457200" indent="-457200"/>
            <a:r>
              <a:rPr lang="en-US">
                <a:latin typeface="Bookman Old Style"/>
                <a:cs typeface="Calibri" panose="020F0502020204030204"/>
              </a:rPr>
              <a:t>Personal</a:t>
            </a:r>
          </a:p>
          <a:p>
            <a:pPr marL="457200" indent="-457200"/>
            <a:r>
              <a:rPr lang="en-US">
                <a:latin typeface="Bookman Old Style"/>
                <a:cs typeface="Calibri" panose="020F0502020204030204"/>
              </a:rPr>
              <a:t>Demographic</a:t>
            </a:r>
          </a:p>
          <a:p>
            <a:pPr marL="457200" indent="-457200"/>
            <a:r>
              <a:rPr lang="en-US">
                <a:latin typeface="Bookman Old Style"/>
                <a:cs typeface="Calibri" panose="020F0502020204030204"/>
              </a:rPr>
              <a:t>Academic </a:t>
            </a:r>
            <a:br>
              <a:rPr lang="en-US">
                <a:latin typeface="Bookman Old Style"/>
                <a:cs typeface="Calibri" panose="020F0502020204030204"/>
              </a:rPr>
            </a:br>
            <a:r>
              <a:rPr lang="en-US">
                <a:latin typeface="Bookman Old Style"/>
                <a:cs typeface="Calibri" panose="020F0502020204030204"/>
              </a:rPr>
              <a:t>(HS &amp; College)</a:t>
            </a:r>
          </a:p>
        </p:txBody>
      </p:sp>
      <p:pic>
        <p:nvPicPr>
          <p:cNvPr id="4" name="Picture 4" descr="A screenshot of a social media post&#10;&#10;Description generated with very high confidence">
            <a:extLst>
              <a:ext uri="{FF2B5EF4-FFF2-40B4-BE49-F238E27FC236}">
                <a16:creationId xmlns:a16="http://schemas.microsoft.com/office/drawing/2014/main" id="{5E44CF2F-C851-4BE1-9176-6926E93C7359}"/>
              </a:ext>
            </a:extLst>
          </p:cNvPr>
          <p:cNvPicPr>
            <a:picLocks noChangeAspect="1"/>
          </p:cNvPicPr>
          <p:nvPr/>
        </p:nvPicPr>
        <p:blipFill>
          <a:blip r:embed="rId3"/>
          <a:stretch>
            <a:fillRect/>
          </a:stretch>
        </p:blipFill>
        <p:spPr>
          <a:xfrm>
            <a:off x="404466" y="1219192"/>
            <a:ext cx="4843344" cy="5597854"/>
          </a:xfrm>
          <a:prstGeom prst="rect">
            <a:avLst/>
          </a:prstGeom>
        </p:spPr>
      </p:pic>
      <p:sp>
        <p:nvSpPr>
          <p:cNvPr id="10" name="TextBox 9">
            <a:extLst>
              <a:ext uri="{FF2B5EF4-FFF2-40B4-BE49-F238E27FC236}">
                <a16:creationId xmlns:a16="http://schemas.microsoft.com/office/drawing/2014/main" id="{A637F2C6-F6ED-4F11-8D6B-27EB49834A12}"/>
              </a:ext>
            </a:extLst>
          </p:cNvPr>
          <p:cNvSpPr txBox="1"/>
          <p:nvPr/>
        </p:nvSpPr>
        <p:spPr>
          <a:xfrm>
            <a:off x="8425599" y="4683358"/>
            <a:ext cx="3672467" cy="2048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Font typeface="Arial"/>
              <a:buChar char="•"/>
            </a:pPr>
            <a:r>
              <a:rPr lang="en-US" sz="2800">
                <a:latin typeface="Bookman Old Style"/>
                <a:ea typeface="+mn-lt"/>
                <a:cs typeface="+mn-lt"/>
              </a:rPr>
              <a:t>My Transfer Plan</a:t>
            </a:r>
          </a:p>
          <a:p>
            <a:pPr marL="457200" indent="-457200">
              <a:lnSpc>
                <a:spcPct val="90000"/>
              </a:lnSpc>
              <a:spcBef>
                <a:spcPts val="1000"/>
              </a:spcBef>
              <a:buFont typeface="Arial"/>
              <a:buChar char="•"/>
            </a:pPr>
            <a:r>
              <a:rPr lang="en-US" sz="2800">
                <a:latin typeface="Bookman Old Style"/>
                <a:ea typeface="+mn-lt"/>
                <a:cs typeface="+mn-lt"/>
              </a:rPr>
              <a:t>Student Support Program Participation</a:t>
            </a:r>
          </a:p>
          <a:p>
            <a:pPr algn="l"/>
            <a:endParaRPr lang="en-US">
              <a:cs typeface="Calibri"/>
            </a:endParaRPr>
          </a:p>
        </p:txBody>
      </p:sp>
      <p:cxnSp>
        <p:nvCxnSpPr>
          <p:cNvPr id="11" name="Straight Arrow Connector 10">
            <a:extLst>
              <a:ext uri="{FF2B5EF4-FFF2-40B4-BE49-F238E27FC236}">
                <a16:creationId xmlns:a16="http://schemas.microsoft.com/office/drawing/2014/main" id="{9846748D-1B2C-4532-B3A1-4B783A93A34B}"/>
              </a:ext>
            </a:extLst>
          </p:cNvPr>
          <p:cNvCxnSpPr/>
          <p:nvPr/>
        </p:nvCxnSpPr>
        <p:spPr>
          <a:xfrm flipH="1" flipV="1">
            <a:off x="4765134" y="4004295"/>
            <a:ext cx="1047904" cy="588691"/>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33F1F6E-24D6-4150-BEB0-27058AA142EF}"/>
              </a:ext>
            </a:extLst>
          </p:cNvPr>
          <p:cNvCxnSpPr>
            <a:cxnSpLocks/>
          </p:cNvCxnSpPr>
          <p:nvPr/>
        </p:nvCxnSpPr>
        <p:spPr>
          <a:xfrm flipH="1" flipV="1">
            <a:off x="10146758" y="3829669"/>
            <a:ext cx="666904" cy="763316"/>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3889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descr="A screenshot of a social media post&#10;&#10;Description generated with very high confidence">
            <a:extLst>
              <a:ext uri="{FF2B5EF4-FFF2-40B4-BE49-F238E27FC236}">
                <a16:creationId xmlns:a16="http://schemas.microsoft.com/office/drawing/2014/main" id="{4B5CC98F-864B-4751-8623-68EC895B265B}"/>
              </a:ext>
            </a:extLst>
          </p:cNvPr>
          <p:cNvPicPr>
            <a:picLocks noChangeAspect="1"/>
          </p:cNvPicPr>
          <p:nvPr/>
        </p:nvPicPr>
        <p:blipFill rotWithShape="1">
          <a:blip r:embed="rId2"/>
          <a:srcRect t="207" r="-1010" b="28397"/>
          <a:stretch/>
        </p:blipFill>
        <p:spPr>
          <a:xfrm>
            <a:off x="6815254" y="747131"/>
            <a:ext cx="4648232" cy="4342368"/>
          </a:xfrm>
          <a:prstGeom prst="rect">
            <a:avLst/>
          </a:prstGeom>
        </p:spPr>
      </p:pic>
      <p:pic>
        <p:nvPicPr>
          <p:cNvPr id="3" name="Picture 4" descr="A screenshot of a cell phone&#10;&#10;Description generated with very high confidence">
            <a:extLst>
              <a:ext uri="{FF2B5EF4-FFF2-40B4-BE49-F238E27FC236}">
                <a16:creationId xmlns:a16="http://schemas.microsoft.com/office/drawing/2014/main" id="{D080AD1A-6153-4778-9468-9ABF75D2652F}"/>
              </a:ext>
            </a:extLst>
          </p:cNvPr>
          <p:cNvPicPr>
            <a:picLocks noChangeAspect="1"/>
          </p:cNvPicPr>
          <p:nvPr/>
        </p:nvPicPr>
        <p:blipFill>
          <a:blip r:embed="rId3"/>
          <a:stretch>
            <a:fillRect/>
          </a:stretch>
        </p:blipFill>
        <p:spPr>
          <a:xfrm>
            <a:off x="403855" y="743803"/>
            <a:ext cx="5168589" cy="5873304"/>
          </a:xfrm>
          <a:prstGeom prst="rect">
            <a:avLst/>
          </a:prstGeom>
        </p:spPr>
      </p:pic>
      <p:sp>
        <p:nvSpPr>
          <p:cNvPr id="11" name="TextBox 10">
            <a:extLst>
              <a:ext uri="{FF2B5EF4-FFF2-40B4-BE49-F238E27FC236}">
                <a16:creationId xmlns:a16="http://schemas.microsoft.com/office/drawing/2014/main" id="{4CE67050-906E-4DEA-A226-29C9ED86FDCA}"/>
              </a:ext>
            </a:extLst>
          </p:cNvPr>
          <p:cNvSpPr txBox="1"/>
          <p:nvPr/>
        </p:nvSpPr>
        <p:spPr>
          <a:xfrm>
            <a:off x="2813593" y="542483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ookman Old Style"/>
              </a:rPr>
              <a:t>This is where you will add your APs, if you have any.​</a:t>
            </a:r>
            <a:r>
              <a:rPr lang="en-US">
                <a:latin typeface="Bookman Old Style"/>
                <a:ea typeface="Calibri Light"/>
                <a:cs typeface="Calibri Light"/>
              </a:rPr>
              <a:t>​</a:t>
            </a:r>
            <a:endParaRPr lang="en-US">
              <a:latin typeface="Bookman Old Style"/>
            </a:endParaRPr>
          </a:p>
        </p:txBody>
      </p:sp>
      <p:sp>
        <p:nvSpPr>
          <p:cNvPr id="5" name="TextBox 4">
            <a:extLst>
              <a:ext uri="{FF2B5EF4-FFF2-40B4-BE49-F238E27FC236}">
                <a16:creationId xmlns:a16="http://schemas.microsoft.com/office/drawing/2014/main" id="{CB2D5A78-C709-4C38-84B1-AEC7901C187A}"/>
              </a:ext>
            </a:extLst>
          </p:cNvPr>
          <p:cNvSpPr txBox="1"/>
          <p:nvPr/>
        </p:nvSpPr>
        <p:spPr>
          <a:xfrm>
            <a:off x="6730845" y="189570"/>
            <a:ext cx="4638907" cy="553998"/>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FFFFFF"/>
                </a:solidFill>
                <a:latin typeface="Bookman Old Style"/>
              </a:rPr>
              <a:t>Section: Apply for TAG</a:t>
            </a:r>
          </a:p>
        </p:txBody>
      </p:sp>
      <p:sp>
        <p:nvSpPr>
          <p:cNvPr id="7" name="TextBox 6">
            <a:extLst>
              <a:ext uri="{FF2B5EF4-FFF2-40B4-BE49-F238E27FC236}">
                <a16:creationId xmlns:a16="http://schemas.microsoft.com/office/drawing/2014/main" id="{0D68396E-7F73-4B90-AFAF-2484C466FAEC}"/>
              </a:ext>
            </a:extLst>
          </p:cNvPr>
          <p:cNvSpPr txBox="1"/>
          <p:nvPr/>
        </p:nvSpPr>
        <p:spPr>
          <a:xfrm>
            <a:off x="6490010" y="5142571"/>
            <a:ext cx="48061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 will be able to include comments at the end of the TAG application should you need to explain anything.</a:t>
            </a:r>
          </a:p>
        </p:txBody>
      </p:sp>
      <p:sp>
        <p:nvSpPr>
          <p:cNvPr id="12" name="TextBox 11">
            <a:extLst>
              <a:ext uri="{FF2B5EF4-FFF2-40B4-BE49-F238E27FC236}">
                <a16:creationId xmlns:a16="http://schemas.microsoft.com/office/drawing/2014/main" id="{3FAEE23A-6DC7-4984-B8F9-A9C3358BEAFE}"/>
              </a:ext>
            </a:extLst>
          </p:cNvPr>
          <p:cNvSpPr txBox="1"/>
          <p:nvPr/>
        </p:nvSpPr>
        <p:spPr>
          <a:xfrm>
            <a:off x="977900" y="192087"/>
            <a:ext cx="3775075" cy="553998"/>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FFFFFF"/>
                </a:solidFill>
                <a:latin typeface="Bookman Old Style"/>
              </a:rPr>
              <a:t>Section: My Exams</a:t>
            </a:r>
            <a:endParaRPr lang="en-US" sz="3000">
              <a:cs typeface="Calibri"/>
            </a:endParaRPr>
          </a:p>
        </p:txBody>
      </p:sp>
    </p:spTree>
    <p:extLst>
      <p:ext uri="{BB962C8B-B14F-4D97-AF65-F5344CB8AC3E}">
        <p14:creationId xmlns:p14="http://schemas.microsoft.com/office/powerpoint/2010/main" val="418057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375CCC-F820-4642-A758-5512AA804365}"/>
              </a:ext>
            </a:extLst>
          </p:cNvPr>
          <p:cNvSpPr txBox="1"/>
          <p:nvPr/>
        </p:nvSpPr>
        <p:spPr>
          <a:xfrm>
            <a:off x="184295" y="60864"/>
            <a:ext cx="5023844" cy="565354"/>
          </a:xfrm>
          <a:prstGeom prst="rect">
            <a:avLst/>
          </a:prstGeom>
          <a:solidFill>
            <a:schemeClr val="accent5"/>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000">
                <a:solidFill>
                  <a:srgbClr val="FFFFFF"/>
                </a:solidFill>
                <a:latin typeface="Bookman Old Style"/>
                <a:ea typeface="+mj-ea"/>
                <a:cs typeface="+mj-cs"/>
              </a:rPr>
              <a:t>Section: My Coursework</a:t>
            </a:r>
          </a:p>
        </p:txBody>
      </p:sp>
      <p:sp>
        <p:nvSpPr>
          <p:cNvPr id="7" name="TextBox 6">
            <a:extLst>
              <a:ext uri="{FF2B5EF4-FFF2-40B4-BE49-F238E27FC236}">
                <a16:creationId xmlns:a16="http://schemas.microsoft.com/office/drawing/2014/main" id="{6AF4994A-737F-4F82-984F-170A8E10059E}"/>
              </a:ext>
            </a:extLst>
          </p:cNvPr>
          <p:cNvSpPr txBox="1"/>
          <p:nvPr/>
        </p:nvSpPr>
        <p:spPr>
          <a:xfrm>
            <a:off x="21674" y="669693"/>
            <a:ext cx="5804425" cy="589621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a:t>You will want to list all high schools and colleges attended. This </a:t>
            </a:r>
            <a:r>
              <a:rPr lang="en-US" i="1"/>
              <a:t>includes</a:t>
            </a:r>
            <a:r>
              <a:rPr lang="en-US"/>
              <a:t> schools that are </a:t>
            </a:r>
            <a:r>
              <a:rPr lang="en-US" b="1"/>
              <a:t>out-of-state or out-of-country.</a:t>
            </a:r>
            <a:endParaRPr lang="en-US" b="1">
              <a:cs typeface="Calibri"/>
            </a:endParaRPr>
          </a:p>
          <a:p>
            <a:pPr marL="285750" indent="-228600">
              <a:lnSpc>
                <a:spcPct val="90000"/>
              </a:lnSpc>
              <a:spcAft>
                <a:spcPts val="600"/>
              </a:spcAft>
              <a:buFont typeface="Arial" panose="020B0604020202020204" pitchFamily="34" charset="0"/>
              <a:buChar char="•"/>
            </a:pPr>
            <a:r>
              <a:rPr lang="en-US"/>
              <a:t>If the school is not listed in the pull-down menu, enter it manually. You will also have to enter all classes taken at those schools manually as well.</a:t>
            </a:r>
            <a:endParaRPr lang="en-US">
              <a:cs typeface="Calibri"/>
            </a:endParaRPr>
          </a:p>
          <a:p>
            <a:pPr marL="285750" indent="-228600">
              <a:lnSpc>
                <a:spcPct val="90000"/>
              </a:lnSpc>
              <a:spcAft>
                <a:spcPts val="600"/>
              </a:spcAft>
              <a:buFont typeface="Arial" panose="020B0604020202020204" pitchFamily="34" charset="0"/>
              <a:buChar char="•"/>
            </a:pPr>
            <a:r>
              <a:rPr lang="en-US"/>
              <a:t>You must enter </a:t>
            </a:r>
            <a:r>
              <a:rPr lang="en-US" b="1"/>
              <a:t>ALL</a:t>
            </a:r>
            <a:r>
              <a:rPr lang="en-US"/>
              <a:t> of your coursework! This includes classes that you have earned Fs, I's for incompletes, or W's for withdrawals. If you did academic renewal, put AR instead of D or F. Use your transcripts to fill this out.</a:t>
            </a:r>
            <a:endParaRPr lang="en-US">
              <a:cs typeface="Calibri"/>
            </a:endParaRPr>
          </a:p>
          <a:p>
            <a:pPr marL="285750" indent="-228600">
              <a:lnSpc>
                <a:spcPct val="90000"/>
              </a:lnSpc>
              <a:spcAft>
                <a:spcPts val="600"/>
              </a:spcAft>
              <a:buFont typeface="Arial" panose="020B0604020202020204" pitchFamily="34" charset="0"/>
              <a:buChar char="•"/>
            </a:pPr>
            <a:r>
              <a:rPr lang="en-US"/>
              <a:t>If you repeated a class where you previously got a D or F, the system will not calculate the negative grade (but you still must put BOTH grades down).</a:t>
            </a:r>
            <a:endParaRPr lang="en-US">
              <a:cs typeface="Calibri"/>
            </a:endParaRPr>
          </a:p>
          <a:p>
            <a:pPr marL="342900" indent="-285750">
              <a:lnSpc>
                <a:spcPct val="90000"/>
              </a:lnSpc>
              <a:spcAft>
                <a:spcPts val="600"/>
              </a:spcAft>
              <a:buFont typeface="Arial" panose="020B0604020202020204" pitchFamily="34" charset="0"/>
              <a:buChar char="•"/>
            </a:pPr>
            <a:r>
              <a:rPr lang="en-US">
                <a:ea typeface="+mn-lt"/>
                <a:cs typeface="+mn-lt"/>
              </a:rPr>
              <a:t>The system pulls classes from assist.org. If it does not appear in the drop-down menu (and you took the class in CA,) it is usually not transferrable. Enter it manually.</a:t>
            </a:r>
          </a:p>
          <a:p>
            <a:pPr marL="342900" indent="-285750">
              <a:lnSpc>
                <a:spcPct val="90000"/>
              </a:lnSpc>
              <a:spcAft>
                <a:spcPts val="600"/>
              </a:spcAft>
              <a:buFont typeface="Arial" panose="020B0604020202020204" pitchFamily="34" charset="0"/>
              <a:buChar char="•"/>
            </a:pPr>
            <a:endParaRPr lang="en-US">
              <a:ea typeface="+mn-lt"/>
              <a:cs typeface="+mn-lt"/>
            </a:endParaRPr>
          </a:p>
          <a:p>
            <a:pPr marL="57150">
              <a:lnSpc>
                <a:spcPct val="90000"/>
              </a:lnSpc>
              <a:spcAft>
                <a:spcPts val="600"/>
              </a:spcAft>
              <a:buFont typeface="Arial" panose="020B0604020202020204" pitchFamily="34" charset="0"/>
            </a:pPr>
            <a:r>
              <a:rPr lang="en-US">
                <a:cs typeface="Calibri"/>
              </a:rPr>
              <a:t>(cont'd on next page)</a:t>
            </a:r>
          </a:p>
        </p:txBody>
      </p:sp>
      <p:pic>
        <p:nvPicPr>
          <p:cNvPr id="4" name="Picture 4" descr="A screenshot of a cell phone&#10;&#10;Description generated with very high confidence">
            <a:extLst>
              <a:ext uri="{FF2B5EF4-FFF2-40B4-BE49-F238E27FC236}">
                <a16:creationId xmlns:a16="http://schemas.microsoft.com/office/drawing/2014/main" id="{4F6E293A-CF06-4860-AC1F-5592920078D8}"/>
              </a:ext>
            </a:extLst>
          </p:cNvPr>
          <p:cNvPicPr>
            <a:picLocks noGrp="1" noChangeAspect="1"/>
          </p:cNvPicPr>
          <p:nvPr>
            <p:ph idx="1"/>
          </p:nvPr>
        </p:nvPicPr>
        <p:blipFill rotWithShape="1">
          <a:blip r:embed="rId2"/>
          <a:srcRect t="4767" r="2" b="2"/>
          <a:stretch/>
        </p:blipFill>
        <p:spPr>
          <a:xfrm>
            <a:off x="5821125" y="240497"/>
            <a:ext cx="5982113" cy="6274787"/>
          </a:xfrm>
          <a:prstGeom prst="rect">
            <a:avLst/>
          </a:prstGeom>
          <a:effectLst/>
        </p:spPr>
      </p:pic>
    </p:spTree>
    <p:extLst>
      <p:ext uri="{BB962C8B-B14F-4D97-AF65-F5344CB8AC3E}">
        <p14:creationId xmlns:p14="http://schemas.microsoft.com/office/powerpoint/2010/main" val="3764319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4F6E293A-CF06-4860-AC1F-5592920078D8}"/>
              </a:ext>
            </a:extLst>
          </p:cNvPr>
          <p:cNvPicPr>
            <a:picLocks noGrp="1" noChangeAspect="1"/>
          </p:cNvPicPr>
          <p:nvPr>
            <p:ph idx="1"/>
          </p:nvPr>
        </p:nvPicPr>
        <p:blipFill rotWithShape="1">
          <a:blip r:embed="rId2"/>
          <a:srcRect t="4767" r="2" b="2"/>
          <a:stretch/>
        </p:blipFill>
        <p:spPr>
          <a:xfrm>
            <a:off x="5821125" y="240497"/>
            <a:ext cx="5982113" cy="6274787"/>
          </a:xfrm>
          <a:prstGeom prst="rect">
            <a:avLst/>
          </a:prstGeom>
          <a:effectLst/>
        </p:spPr>
      </p:pic>
      <p:sp>
        <p:nvSpPr>
          <p:cNvPr id="6" name="TextBox 5">
            <a:extLst>
              <a:ext uri="{FF2B5EF4-FFF2-40B4-BE49-F238E27FC236}">
                <a16:creationId xmlns:a16="http://schemas.microsoft.com/office/drawing/2014/main" id="{64375CCC-F820-4642-A758-5512AA804365}"/>
              </a:ext>
            </a:extLst>
          </p:cNvPr>
          <p:cNvSpPr txBox="1"/>
          <p:nvPr/>
        </p:nvSpPr>
        <p:spPr>
          <a:xfrm>
            <a:off x="287483" y="60865"/>
            <a:ext cx="4825406" cy="1081291"/>
          </a:xfrm>
          <a:prstGeom prst="rect">
            <a:avLst/>
          </a:prstGeom>
          <a:solidFill>
            <a:schemeClr val="accent5"/>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000">
                <a:solidFill>
                  <a:srgbClr val="FFFFFF"/>
                </a:solidFill>
                <a:latin typeface="Bookman Old Style"/>
                <a:ea typeface="+mj-ea"/>
                <a:cs typeface="+mj-cs"/>
              </a:rPr>
              <a:t>Section: My Coursework (cont'd)</a:t>
            </a:r>
          </a:p>
        </p:txBody>
      </p:sp>
      <p:sp>
        <p:nvSpPr>
          <p:cNvPr id="7" name="TextBox 6">
            <a:extLst>
              <a:ext uri="{FF2B5EF4-FFF2-40B4-BE49-F238E27FC236}">
                <a16:creationId xmlns:a16="http://schemas.microsoft.com/office/drawing/2014/main" id="{6AF4994A-737F-4F82-984F-170A8E10059E}"/>
              </a:ext>
            </a:extLst>
          </p:cNvPr>
          <p:cNvSpPr txBox="1"/>
          <p:nvPr/>
        </p:nvSpPr>
        <p:spPr>
          <a:xfrm>
            <a:off x="1285867" y="5228916"/>
            <a:ext cx="5395549" cy="5794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57150">
              <a:lnSpc>
                <a:spcPct val="90000"/>
              </a:lnSpc>
              <a:spcAft>
                <a:spcPts val="600"/>
              </a:spcAft>
            </a:pPr>
            <a:r>
              <a:rPr lang="en-US"/>
              <a:t>Note that the system checks for minimum UC eligibility.</a:t>
            </a:r>
          </a:p>
          <a:p>
            <a:pPr marL="57150">
              <a:lnSpc>
                <a:spcPct val="90000"/>
              </a:lnSpc>
              <a:spcAft>
                <a:spcPts val="600"/>
              </a:spcAft>
            </a:pPr>
            <a:endParaRPr lang="en-US">
              <a:cs typeface="Calibri"/>
            </a:endParaRPr>
          </a:p>
        </p:txBody>
      </p:sp>
      <p:cxnSp>
        <p:nvCxnSpPr>
          <p:cNvPr id="2" name="Straight Arrow Connector 1">
            <a:extLst>
              <a:ext uri="{FF2B5EF4-FFF2-40B4-BE49-F238E27FC236}">
                <a16:creationId xmlns:a16="http://schemas.microsoft.com/office/drawing/2014/main" id="{00335BBC-F6C0-4D86-81A2-A2FA9D3CE7B0}"/>
              </a:ext>
            </a:extLst>
          </p:cNvPr>
          <p:cNvCxnSpPr/>
          <p:nvPr/>
        </p:nvCxnSpPr>
        <p:spPr>
          <a:xfrm>
            <a:off x="6706878" y="6015347"/>
            <a:ext cx="1076441" cy="30240"/>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C095675F-72EF-4CC4-AA24-106879B069CB}"/>
              </a:ext>
            </a:extLst>
          </p:cNvPr>
          <p:cNvCxnSpPr/>
          <p:nvPr/>
        </p:nvCxnSpPr>
        <p:spPr>
          <a:xfrm flipV="1">
            <a:off x="6680782" y="5368034"/>
            <a:ext cx="1163559" cy="4801"/>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B1C235EB-3105-4130-90DC-8B29BDBC9124}"/>
              </a:ext>
            </a:extLst>
          </p:cNvPr>
          <p:cNvSpPr txBox="1"/>
          <p:nvPr/>
        </p:nvSpPr>
        <p:spPr>
          <a:xfrm>
            <a:off x="2093022" y="5845910"/>
            <a:ext cx="4592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Your GPA &amp; transferrable units are preliminary.</a:t>
            </a:r>
          </a:p>
        </p:txBody>
      </p:sp>
      <p:sp>
        <p:nvSpPr>
          <p:cNvPr id="5" name="TextBox 4">
            <a:extLst>
              <a:ext uri="{FF2B5EF4-FFF2-40B4-BE49-F238E27FC236}">
                <a16:creationId xmlns:a16="http://schemas.microsoft.com/office/drawing/2014/main" id="{E993003E-8150-45B8-BC86-532CC5529D09}"/>
              </a:ext>
            </a:extLst>
          </p:cNvPr>
          <p:cNvSpPr txBox="1"/>
          <p:nvPr/>
        </p:nvSpPr>
        <p:spPr>
          <a:xfrm>
            <a:off x="382587" y="1565275"/>
            <a:ext cx="53228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r>
              <a:rPr lang="en-US">
                <a:latin typeface="Calibri"/>
                <a:ea typeface="Arial"/>
                <a:cs typeface="Arial"/>
              </a:rPr>
              <a:t>**You must put everything you have taken, regardless of the grade or whether you think it is transferrable or not.**</a:t>
            </a:r>
          </a:p>
        </p:txBody>
      </p:sp>
      <p:cxnSp>
        <p:nvCxnSpPr>
          <p:cNvPr id="10" name="Straight Arrow Connector 9">
            <a:extLst>
              <a:ext uri="{FF2B5EF4-FFF2-40B4-BE49-F238E27FC236}">
                <a16:creationId xmlns:a16="http://schemas.microsoft.com/office/drawing/2014/main" id="{DCEB3AF6-D5C1-4E93-B130-306205CD8368}"/>
              </a:ext>
            </a:extLst>
          </p:cNvPr>
          <p:cNvCxnSpPr>
            <a:cxnSpLocks/>
          </p:cNvCxnSpPr>
          <p:nvPr/>
        </p:nvCxnSpPr>
        <p:spPr>
          <a:xfrm flipV="1">
            <a:off x="6950657" y="3153472"/>
            <a:ext cx="909559" cy="544551"/>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C8B92967-F9D6-4B00-86A4-7364278FCE58}"/>
              </a:ext>
            </a:extLst>
          </p:cNvPr>
          <p:cNvSpPr txBox="1"/>
          <p:nvPr/>
        </p:nvSpPr>
        <p:spPr>
          <a:xfrm>
            <a:off x="3986213" y="3629025"/>
            <a:ext cx="42989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a:rPr>
              <a:t>If you have any gaps in your education, there is a section where you can explain why.​</a:t>
            </a:r>
            <a:endParaRPr lang="en-US"/>
          </a:p>
        </p:txBody>
      </p:sp>
    </p:spTree>
    <p:extLst>
      <p:ext uri="{BB962C8B-B14F-4D97-AF65-F5344CB8AC3E}">
        <p14:creationId xmlns:p14="http://schemas.microsoft.com/office/powerpoint/2010/main" val="1416882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A screenshot of a social media post&#10;&#10;Description generated with very high confidence">
            <a:extLst>
              <a:ext uri="{FF2B5EF4-FFF2-40B4-BE49-F238E27FC236}">
                <a16:creationId xmlns:a16="http://schemas.microsoft.com/office/drawing/2014/main" id="{A0E2F627-48F2-47A6-95E6-13B1671C4B4E}"/>
              </a:ext>
            </a:extLst>
          </p:cNvPr>
          <p:cNvPicPr>
            <a:picLocks noChangeAspect="1"/>
          </p:cNvPicPr>
          <p:nvPr/>
        </p:nvPicPr>
        <p:blipFill>
          <a:blip r:embed="rId2"/>
          <a:stretch>
            <a:fillRect/>
          </a:stretch>
        </p:blipFill>
        <p:spPr>
          <a:xfrm>
            <a:off x="636417" y="1286649"/>
            <a:ext cx="5845360" cy="4351338"/>
          </a:xfrm>
          <a:prstGeom prst="rect">
            <a:avLst/>
          </a:prstGeom>
        </p:spPr>
      </p:pic>
      <p:pic>
        <p:nvPicPr>
          <p:cNvPr id="6" name="Picture 7" descr="A screenshot of a cell phone&#10;&#10;Description generated with very high confidence">
            <a:extLst>
              <a:ext uri="{FF2B5EF4-FFF2-40B4-BE49-F238E27FC236}">
                <a16:creationId xmlns:a16="http://schemas.microsoft.com/office/drawing/2014/main" id="{BF07A2AE-9783-40FC-8D11-A383A01A45C7}"/>
              </a:ext>
            </a:extLst>
          </p:cNvPr>
          <p:cNvPicPr>
            <a:picLocks noChangeAspect="1"/>
          </p:cNvPicPr>
          <p:nvPr/>
        </p:nvPicPr>
        <p:blipFill>
          <a:blip r:embed="rId3"/>
          <a:stretch>
            <a:fillRect/>
          </a:stretch>
        </p:blipFill>
        <p:spPr>
          <a:xfrm>
            <a:off x="3172523" y="5201183"/>
            <a:ext cx="8198004" cy="1501560"/>
          </a:xfrm>
          <a:prstGeom prst="rect">
            <a:avLst/>
          </a:prstGeom>
        </p:spPr>
      </p:pic>
      <p:sp>
        <p:nvSpPr>
          <p:cNvPr id="9" name="TextBox 8">
            <a:extLst>
              <a:ext uri="{FF2B5EF4-FFF2-40B4-BE49-F238E27FC236}">
                <a16:creationId xmlns:a16="http://schemas.microsoft.com/office/drawing/2014/main" id="{07A076E1-E6F1-4781-9B82-ED9A406C9FAB}"/>
              </a:ext>
            </a:extLst>
          </p:cNvPr>
          <p:cNvSpPr txBox="1"/>
          <p:nvPr/>
        </p:nvSpPr>
        <p:spPr>
          <a:xfrm>
            <a:off x="635620" y="170985"/>
            <a:ext cx="42579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ookman Old Style"/>
                <a:cs typeface="Calibri"/>
              </a:rPr>
              <a:t>When you are ready to apply for admission, TAP will transfer your coursework onto your application for you!</a:t>
            </a:r>
            <a:endParaRPr lang="en-US"/>
          </a:p>
        </p:txBody>
      </p:sp>
      <p:sp>
        <p:nvSpPr>
          <p:cNvPr id="10" name="TextBox 9">
            <a:extLst>
              <a:ext uri="{FF2B5EF4-FFF2-40B4-BE49-F238E27FC236}">
                <a16:creationId xmlns:a16="http://schemas.microsoft.com/office/drawing/2014/main" id="{1083B529-E132-45F2-A0A6-356A93D75141}"/>
              </a:ext>
            </a:extLst>
          </p:cNvPr>
          <p:cNvSpPr txBox="1"/>
          <p:nvPr/>
        </p:nvSpPr>
        <p:spPr>
          <a:xfrm>
            <a:off x="7274080" y="4235372"/>
            <a:ext cx="40627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ookman Old Style"/>
                <a:ea typeface="+mn-lt"/>
                <a:cs typeface="+mn-lt"/>
              </a:rPr>
              <a:t>You can toggle back and forth but be sure to SAVE a lot!</a:t>
            </a:r>
            <a:endParaRPr lang="en-US">
              <a:latin typeface="Calibri" panose="020F0502020204030204"/>
              <a:ea typeface="+mn-lt"/>
              <a:cs typeface="+mn-lt"/>
            </a:endParaRPr>
          </a:p>
          <a:p>
            <a:pPr algn="l"/>
            <a:endParaRPr lang="en-US">
              <a:cs typeface="Calibri"/>
            </a:endParaRPr>
          </a:p>
        </p:txBody>
      </p:sp>
      <p:cxnSp>
        <p:nvCxnSpPr>
          <p:cNvPr id="2" name="Straight Arrow Connector 1">
            <a:extLst>
              <a:ext uri="{FF2B5EF4-FFF2-40B4-BE49-F238E27FC236}">
                <a16:creationId xmlns:a16="http://schemas.microsoft.com/office/drawing/2014/main" id="{726C769F-88BF-4181-9B9A-AC2BC39A0B10}"/>
              </a:ext>
            </a:extLst>
          </p:cNvPr>
          <p:cNvCxnSpPr/>
          <p:nvPr/>
        </p:nvCxnSpPr>
        <p:spPr>
          <a:xfrm flipH="1">
            <a:off x="8229369" y="4870994"/>
            <a:ext cx="739697" cy="1081667"/>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7AC5BFA1-8575-4F20-83B6-EF6944F69322}"/>
              </a:ext>
            </a:extLst>
          </p:cNvPr>
          <p:cNvCxnSpPr/>
          <p:nvPr/>
        </p:nvCxnSpPr>
        <p:spPr>
          <a:xfrm>
            <a:off x="3616480" y="1256139"/>
            <a:ext cx="802888" cy="579863"/>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73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EE846-2DEE-4222-9811-B36D90214ADA}"/>
              </a:ext>
            </a:extLst>
          </p:cNvPr>
          <p:cNvSpPr>
            <a:spLocks noGrp="1"/>
          </p:cNvSpPr>
          <p:nvPr>
            <p:ph type="title"/>
          </p:nvPr>
        </p:nvSpPr>
        <p:spPr>
          <a:xfrm>
            <a:off x="599411" y="767258"/>
            <a:ext cx="3209335" cy="5323484"/>
          </a:xfrm>
        </p:spPr>
        <p:txBody>
          <a:bodyPr>
            <a:normAutofit/>
          </a:bodyPr>
          <a:lstStyle/>
          <a:p>
            <a:pPr algn="ctr"/>
            <a:r>
              <a:rPr lang="en-US" sz="2800">
                <a:solidFill>
                  <a:schemeClr val="bg1"/>
                </a:solidFill>
                <a:latin typeface="Bookman Old Style"/>
                <a:cs typeface="Calibri Light"/>
              </a:rPr>
              <a:t>What schools DO NOT participate in TAG?</a:t>
            </a:r>
          </a:p>
        </p:txBody>
      </p:sp>
      <p:sp>
        <p:nvSpPr>
          <p:cNvPr id="26" name="Rectangle 25">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8" name="Rectangle 27">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a:extLst>
              <a:ext uri="{FF2B5EF4-FFF2-40B4-BE49-F238E27FC236}">
                <a16:creationId xmlns:a16="http://schemas.microsoft.com/office/drawing/2014/main" id="{03C9FEF8-B2C0-414E-A1CE-6EBAF06F1A17}"/>
              </a:ext>
            </a:extLst>
          </p:cNvPr>
          <p:cNvSpPr>
            <a:spLocks noGrp="1"/>
          </p:cNvSpPr>
          <p:nvPr>
            <p:ph idx="1"/>
          </p:nvPr>
        </p:nvSpPr>
        <p:spPr>
          <a:xfrm>
            <a:off x="5741893" y="767258"/>
            <a:ext cx="5919825" cy="5881044"/>
          </a:xfrm>
        </p:spPr>
        <p:txBody>
          <a:bodyPr vert="horz" lIns="91440" tIns="45720" rIns="91440" bIns="45720" rtlCol="0" anchor="ctr">
            <a:noAutofit/>
          </a:bodyPr>
          <a:lstStyle/>
          <a:p>
            <a:r>
              <a:rPr lang="en-US" sz="4000">
                <a:latin typeface="Bookman Old Style"/>
                <a:cs typeface="Calibri"/>
              </a:rPr>
              <a:t>UC Berkeley</a:t>
            </a:r>
            <a:endParaRPr lang="en-US"/>
          </a:p>
          <a:p>
            <a:r>
              <a:rPr lang="en-US" sz="4000">
                <a:latin typeface="Bookman Old Style"/>
                <a:cs typeface="Calibri"/>
              </a:rPr>
              <a:t>UC Los Angeles</a:t>
            </a:r>
          </a:p>
          <a:p>
            <a:r>
              <a:rPr lang="en-US" sz="4000">
                <a:latin typeface="Bookman Old Style"/>
                <a:cs typeface="Calibri"/>
              </a:rPr>
              <a:t>UC San Diego</a:t>
            </a:r>
            <a:endParaRPr lang="en-US" sz="4000" dirty="0">
              <a:latin typeface="Bookman Old Style"/>
              <a:cs typeface="Calibri"/>
            </a:endParaRPr>
          </a:p>
        </p:txBody>
      </p:sp>
    </p:spTree>
    <p:extLst>
      <p:ext uri="{BB962C8B-B14F-4D97-AF65-F5344CB8AC3E}">
        <p14:creationId xmlns:p14="http://schemas.microsoft.com/office/powerpoint/2010/main" val="284150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2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EE846-2DEE-4222-9811-B36D90214ADA}"/>
              </a:ext>
            </a:extLst>
          </p:cNvPr>
          <p:cNvSpPr>
            <a:spLocks noGrp="1"/>
          </p:cNvSpPr>
          <p:nvPr>
            <p:ph type="title"/>
          </p:nvPr>
        </p:nvSpPr>
        <p:spPr>
          <a:xfrm>
            <a:off x="956826" y="1112969"/>
            <a:ext cx="3937298" cy="4166010"/>
          </a:xfrm>
        </p:spPr>
        <p:txBody>
          <a:bodyPr>
            <a:normAutofit/>
          </a:bodyPr>
          <a:lstStyle/>
          <a:p>
            <a:r>
              <a:rPr lang="en-US">
                <a:solidFill>
                  <a:srgbClr val="FFFFFF"/>
                </a:solidFill>
                <a:latin typeface="Bookman Old Style"/>
                <a:cs typeface="Calibri Light"/>
              </a:rPr>
              <a:t>Who is NOT eligible for TAG?</a:t>
            </a:r>
          </a:p>
        </p:txBody>
      </p:sp>
      <p:sp>
        <p:nvSpPr>
          <p:cNvPr id="18"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C9FEF8-B2C0-414E-A1CE-6EBAF06F1A17}"/>
              </a:ext>
            </a:extLst>
          </p:cNvPr>
          <p:cNvSpPr>
            <a:spLocks noGrp="1"/>
          </p:cNvSpPr>
          <p:nvPr>
            <p:ph idx="1"/>
          </p:nvPr>
        </p:nvSpPr>
        <p:spPr>
          <a:xfrm>
            <a:off x="6096000" y="820880"/>
            <a:ext cx="5257799" cy="4889350"/>
          </a:xfrm>
        </p:spPr>
        <p:txBody>
          <a:bodyPr vert="horz" lIns="91440" tIns="45720" rIns="91440" bIns="45720" rtlCol="0" anchor="t">
            <a:normAutofit/>
          </a:bodyPr>
          <a:lstStyle/>
          <a:p>
            <a:r>
              <a:rPr lang="en-US">
                <a:latin typeface="Bembo"/>
                <a:cs typeface="Calibri"/>
              </a:rPr>
              <a:t>Already earned a BA or above</a:t>
            </a:r>
            <a:endParaRPr lang="en-US">
              <a:latin typeface="Calibri" panose="020F0502020204030204"/>
              <a:cs typeface="Calibri"/>
            </a:endParaRPr>
          </a:p>
          <a:p>
            <a:r>
              <a:rPr lang="en-US">
                <a:latin typeface="Bembo"/>
                <a:cs typeface="Calibri"/>
              </a:rPr>
              <a:t>Previously enrolled at UC during regular term (not including summer session only) and plan to return to the same campus</a:t>
            </a:r>
          </a:p>
          <a:p>
            <a:r>
              <a:rPr lang="en-US">
                <a:latin typeface="Bembo"/>
                <a:cs typeface="Calibri"/>
              </a:rPr>
              <a:t>Students concurrently enrolled in HS at the time of TAG application submission</a:t>
            </a:r>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6219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63717A-51D7-47BD-84FE-E2167A7C8966}"/>
              </a:ext>
            </a:extLst>
          </p:cNvPr>
          <p:cNvSpPr/>
          <p:nvPr/>
        </p:nvSpPr>
        <p:spPr>
          <a:xfrm>
            <a:off x="9179311" y="1336286"/>
            <a:ext cx="2676291" cy="4943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F9F56D-6CCC-40E0-B379-E68C272CDAB2}"/>
              </a:ext>
            </a:extLst>
          </p:cNvPr>
          <p:cNvSpPr/>
          <p:nvPr/>
        </p:nvSpPr>
        <p:spPr>
          <a:xfrm>
            <a:off x="6279995" y="1401336"/>
            <a:ext cx="2676291" cy="494370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4DD9F8-F3F2-49DB-BB31-5A75E79A55CF}"/>
              </a:ext>
            </a:extLst>
          </p:cNvPr>
          <p:cNvSpPr/>
          <p:nvPr/>
        </p:nvSpPr>
        <p:spPr>
          <a:xfrm>
            <a:off x="3259873" y="1401336"/>
            <a:ext cx="2676291" cy="4943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86FFB96-4725-441F-9015-24BE7A3F9FAA}"/>
              </a:ext>
            </a:extLst>
          </p:cNvPr>
          <p:cNvSpPr/>
          <p:nvPr/>
        </p:nvSpPr>
        <p:spPr>
          <a:xfrm>
            <a:off x="221166" y="1401336"/>
            <a:ext cx="2676291" cy="494370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34C29A-2B17-4569-B195-4EFA8CF49865}"/>
              </a:ext>
            </a:extLst>
          </p:cNvPr>
          <p:cNvSpPr txBox="1"/>
          <p:nvPr/>
        </p:nvSpPr>
        <p:spPr>
          <a:xfrm>
            <a:off x="217449" y="1541463"/>
            <a:ext cx="267640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Bookman Old Style"/>
                <a:cs typeface="Arial"/>
              </a:rPr>
              <a:t>Identify the campus where you plan to submit a TAG</a:t>
            </a:r>
            <a:endParaRPr lang="en-US">
              <a:latin typeface="Bookman Old Style"/>
              <a:ea typeface="+mn-lt"/>
              <a:cs typeface="Arial"/>
            </a:endParaRPr>
          </a:p>
          <a:p>
            <a:pPr marL="285750" indent="-285750">
              <a:buFont typeface="Arial" panose="020B0604020202020204" pitchFamily="34" charset="0"/>
              <a:buChar char="•"/>
            </a:pPr>
            <a:r>
              <a:rPr lang="en-US">
                <a:latin typeface="Bookman Old Style"/>
                <a:cs typeface="Arial"/>
              </a:rPr>
              <a:t>Review the requirements for specific </a:t>
            </a:r>
            <a:r>
              <a:rPr lang="en-US">
                <a:solidFill>
                  <a:srgbClr val="000000"/>
                </a:solidFill>
                <a:latin typeface="Bookman Old Style"/>
                <a:cs typeface="Arial"/>
              </a:rPr>
              <a:t>school</a:t>
            </a:r>
            <a:r>
              <a:rPr lang="en-US">
                <a:latin typeface="Bookman Old Style"/>
                <a:cs typeface="Arial"/>
              </a:rPr>
              <a:t> and major designated on the TAG agreement</a:t>
            </a:r>
            <a:endParaRPr lang="en-US">
              <a:latin typeface="Bookman Old Style"/>
              <a:ea typeface="+mn-lt"/>
              <a:cs typeface="+mn-lt"/>
            </a:endParaRPr>
          </a:p>
          <a:p>
            <a:pPr marL="285750" indent="-285750">
              <a:buFont typeface="Arial" panose="020B0604020202020204" pitchFamily="34" charset="0"/>
              <a:buChar char="•"/>
            </a:pPr>
            <a:r>
              <a:rPr lang="en-US">
                <a:latin typeface="Bookman Old Style"/>
                <a:cs typeface="Arial"/>
              </a:rPr>
              <a:t>Meet with a counselor to create an education plan based on TAG requirements</a:t>
            </a:r>
            <a:endParaRPr lang="en-US">
              <a:latin typeface="Bookman Old Style"/>
              <a:ea typeface="+mn-lt"/>
              <a:cs typeface="+mn-lt"/>
            </a:endParaRPr>
          </a:p>
          <a:p>
            <a:pPr marL="285750" indent="-285750" algn="l">
              <a:buFont typeface="Arial" panose="020B0604020202020204" pitchFamily="34" charset="0"/>
              <a:buChar char="•"/>
            </a:pPr>
            <a:endParaRPr lang="en-US">
              <a:latin typeface="Bookman Old Style"/>
              <a:cs typeface="Calibri"/>
            </a:endParaRPr>
          </a:p>
        </p:txBody>
      </p:sp>
      <p:sp>
        <p:nvSpPr>
          <p:cNvPr id="9" name="TextBox 8">
            <a:extLst>
              <a:ext uri="{FF2B5EF4-FFF2-40B4-BE49-F238E27FC236}">
                <a16:creationId xmlns:a16="http://schemas.microsoft.com/office/drawing/2014/main" id="{93805B80-C229-4278-AA39-59D16D26E3D0}"/>
              </a:ext>
            </a:extLst>
          </p:cNvPr>
          <p:cNvSpPr txBox="1"/>
          <p:nvPr/>
        </p:nvSpPr>
        <p:spPr>
          <a:xfrm>
            <a:off x="3224241" y="1541463"/>
            <a:ext cx="278846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Bookman Old Style"/>
                <a:cs typeface="Arial"/>
              </a:rPr>
              <a:t>Complete the Transfer Admissions Planner (TAP) and the online UC TAG application </a:t>
            </a:r>
            <a:endParaRPr lang="en-US">
              <a:latin typeface="Bookman Old Style"/>
              <a:ea typeface="+mn-lt"/>
              <a:cs typeface="+mn-lt"/>
            </a:endParaRPr>
          </a:p>
          <a:p>
            <a:pPr marL="285750" indent="-285750">
              <a:buFont typeface="Arial" panose="020B0604020202020204" pitchFamily="34" charset="0"/>
              <a:buChar char="•"/>
            </a:pPr>
            <a:r>
              <a:rPr lang="en-US">
                <a:latin typeface="Bookman Old Style"/>
                <a:cs typeface="Arial"/>
              </a:rPr>
              <a:t>Meet with a counselor to make sure the application was filled out correctly (only required for UC Davis)</a:t>
            </a:r>
            <a:endParaRPr lang="en-US">
              <a:latin typeface="Bookman Old Style"/>
              <a:ea typeface="+mn-lt"/>
              <a:cs typeface="Arial"/>
            </a:endParaRPr>
          </a:p>
          <a:p>
            <a:pPr marL="285750" indent="-285750">
              <a:buFont typeface="Arial" panose="020B0604020202020204" pitchFamily="34" charset="0"/>
              <a:buChar char="•"/>
            </a:pPr>
            <a:r>
              <a:rPr lang="en-US">
                <a:latin typeface="Bookman Old Style"/>
                <a:cs typeface="Arial"/>
              </a:rPr>
              <a:t>Submit application during the appropriate filing period: September 1-30th</a:t>
            </a:r>
            <a:endParaRPr lang="en-US">
              <a:latin typeface="Bookman Old Style"/>
              <a:ea typeface="+mn-lt"/>
              <a:cs typeface="+mn-lt"/>
            </a:endParaRPr>
          </a:p>
          <a:p>
            <a:pPr marL="285750" indent="-285750" algn="l">
              <a:buFont typeface="Arial" panose="020B0604020202020204" pitchFamily="34" charset="0"/>
              <a:buChar char="•"/>
            </a:pPr>
            <a:endParaRPr lang="en-US">
              <a:latin typeface="Bookman Old Style"/>
              <a:cs typeface="Calibri"/>
            </a:endParaRPr>
          </a:p>
        </p:txBody>
      </p:sp>
      <p:sp>
        <p:nvSpPr>
          <p:cNvPr id="10" name="TextBox 9">
            <a:extLst>
              <a:ext uri="{FF2B5EF4-FFF2-40B4-BE49-F238E27FC236}">
                <a16:creationId xmlns:a16="http://schemas.microsoft.com/office/drawing/2014/main" id="{9F5E7906-5F57-4B56-B1F6-059EB541D514}"/>
              </a:ext>
            </a:extLst>
          </p:cNvPr>
          <p:cNvSpPr txBox="1"/>
          <p:nvPr/>
        </p:nvSpPr>
        <p:spPr>
          <a:xfrm>
            <a:off x="6216650" y="1541463"/>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Bookman Old Style"/>
                <a:cs typeface="Arial"/>
              </a:rPr>
              <a:t>Begin your UC Admission Application</a:t>
            </a:r>
            <a:endParaRPr lang="en-US">
              <a:latin typeface="Bookman Old Style"/>
              <a:ea typeface="+mn-lt"/>
              <a:cs typeface="+mn-lt"/>
            </a:endParaRPr>
          </a:p>
          <a:p>
            <a:pPr marL="285750" indent="-285750">
              <a:buFont typeface="Arial" panose="020B0604020202020204" pitchFamily="34" charset="0"/>
              <a:buChar char="•"/>
            </a:pPr>
            <a:r>
              <a:rPr lang="en-US">
                <a:latin typeface="Bookman Old Style"/>
                <a:cs typeface="Arial"/>
              </a:rPr>
              <a:t>Begin your PIQ's (Personal Insight Questions) and get feedback</a:t>
            </a:r>
            <a:endParaRPr lang="en-US">
              <a:latin typeface="Bookman Old Style"/>
              <a:ea typeface="+mn-lt"/>
              <a:cs typeface="+mn-lt"/>
            </a:endParaRPr>
          </a:p>
          <a:p>
            <a:pPr marL="285750" indent="-285750">
              <a:buFont typeface="Arial" panose="020B0604020202020204" pitchFamily="34" charset="0"/>
              <a:buChar char="•"/>
            </a:pPr>
            <a:r>
              <a:rPr lang="en-US">
                <a:latin typeface="Bookman Old Style"/>
                <a:cs typeface="Arial"/>
              </a:rPr>
              <a:t>Continue to meet  requirements for TAG school and other schools you will be applying to</a:t>
            </a:r>
            <a:endParaRPr lang="en-US">
              <a:latin typeface="Bookman Old Style"/>
              <a:ea typeface="+mn-lt"/>
              <a:cs typeface="+mn-lt"/>
            </a:endParaRPr>
          </a:p>
          <a:p>
            <a:pPr marL="285750" indent="-285750" algn="l">
              <a:buFont typeface="Arial" panose="020B0604020202020204" pitchFamily="34" charset="0"/>
              <a:buChar char="•"/>
            </a:pPr>
            <a:endParaRPr lang="en-US">
              <a:latin typeface="Bookman Old Style"/>
              <a:cs typeface="Calibri"/>
            </a:endParaRPr>
          </a:p>
        </p:txBody>
      </p:sp>
      <p:sp>
        <p:nvSpPr>
          <p:cNvPr id="11" name="TextBox 10">
            <a:extLst>
              <a:ext uri="{FF2B5EF4-FFF2-40B4-BE49-F238E27FC236}">
                <a16:creationId xmlns:a16="http://schemas.microsoft.com/office/drawing/2014/main" id="{A4826CD9-066A-4992-8244-DFD827885D94}"/>
              </a:ext>
            </a:extLst>
          </p:cNvPr>
          <p:cNvSpPr txBox="1"/>
          <p:nvPr/>
        </p:nvSpPr>
        <p:spPr>
          <a:xfrm>
            <a:off x="9236191" y="1541463"/>
            <a:ext cx="255734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latin typeface="Bookman Old Style"/>
                <a:cs typeface="Arial"/>
              </a:rPr>
              <a:t>Submit UC Admission Application November 1-30th</a:t>
            </a:r>
            <a:endParaRPr lang="en-US">
              <a:latin typeface="Bookman Old Style"/>
              <a:ea typeface="+mn-lt"/>
              <a:cs typeface="+mn-lt"/>
            </a:endParaRPr>
          </a:p>
          <a:p>
            <a:pPr marL="285750" indent="-285750">
              <a:buFont typeface="Arial" panose="020B0604020202020204" pitchFamily="34" charset="0"/>
              <a:buChar char="•"/>
            </a:pPr>
            <a:r>
              <a:rPr lang="en-US" b="1">
                <a:latin typeface="Bookman Old Style"/>
                <a:cs typeface="Arial"/>
              </a:rPr>
              <a:t>TAG Application and UC Admission Application must be submitted for  TAG to be valid</a:t>
            </a:r>
            <a:endParaRPr lang="en-US"/>
          </a:p>
          <a:p>
            <a:pPr marL="285750" indent="-285750">
              <a:buFont typeface="Arial" panose="020B0604020202020204" pitchFamily="34" charset="0"/>
              <a:buChar char="•"/>
            </a:pPr>
            <a:r>
              <a:rPr lang="en-US">
                <a:latin typeface="Bookman Old Style"/>
                <a:ea typeface="+mn-lt"/>
                <a:cs typeface="Arial"/>
              </a:rPr>
              <a:t>You need to fill out your TAU (Transfer Admission Update) in December</a:t>
            </a:r>
          </a:p>
        </p:txBody>
      </p:sp>
      <p:sp>
        <p:nvSpPr>
          <p:cNvPr id="12" name="TextBox 11">
            <a:extLst>
              <a:ext uri="{FF2B5EF4-FFF2-40B4-BE49-F238E27FC236}">
                <a16:creationId xmlns:a16="http://schemas.microsoft.com/office/drawing/2014/main" id="{E986177C-D338-4853-B962-2C03886BFC93}"/>
              </a:ext>
            </a:extLst>
          </p:cNvPr>
          <p:cNvSpPr txBox="1"/>
          <p:nvPr/>
        </p:nvSpPr>
        <p:spPr>
          <a:xfrm>
            <a:off x="2163105" y="233711"/>
            <a:ext cx="7864822" cy="55399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Bookman Old Style"/>
              </a:rPr>
              <a:t>Steps to Complete TAG &amp; UC Admission</a:t>
            </a:r>
            <a:endParaRPr lang="en-US" sz="3000">
              <a:latin typeface="Bookman Old Style"/>
              <a:cs typeface="Calibri"/>
            </a:endParaRPr>
          </a:p>
        </p:txBody>
      </p:sp>
      <p:sp>
        <p:nvSpPr>
          <p:cNvPr id="3" name="TextBox 2">
            <a:extLst>
              <a:ext uri="{FF2B5EF4-FFF2-40B4-BE49-F238E27FC236}">
                <a16:creationId xmlns:a16="http://schemas.microsoft.com/office/drawing/2014/main" id="{61F74A9D-00DC-45DE-8BFF-B52DA057814A}"/>
              </a:ext>
            </a:extLst>
          </p:cNvPr>
          <p:cNvSpPr txBox="1"/>
          <p:nvPr/>
        </p:nvSpPr>
        <p:spPr>
          <a:xfrm>
            <a:off x="388202" y="964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Bookman Old Style"/>
              </a:rPr>
              <a:t>STEP 1: Research</a:t>
            </a:r>
            <a:endParaRPr lang="en-US"/>
          </a:p>
        </p:txBody>
      </p:sp>
      <p:sp>
        <p:nvSpPr>
          <p:cNvPr id="4" name="TextBox 3">
            <a:extLst>
              <a:ext uri="{FF2B5EF4-FFF2-40B4-BE49-F238E27FC236}">
                <a16:creationId xmlns:a16="http://schemas.microsoft.com/office/drawing/2014/main" id="{58207A6F-8397-41B2-8680-8B2B83E15267}"/>
              </a:ext>
            </a:extLst>
          </p:cNvPr>
          <p:cNvSpPr txBox="1"/>
          <p:nvPr/>
        </p:nvSpPr>
        <p:spPr>
          <a:xfrm>
            <a:off x="3625540" y="9678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Bookman Old Style"/>
              </a:rPr>
              <a:t>STEP 2: TAG</a:t>
            </a:r>
            <a:r>
              <a:rPr lang="en-US">
                <a:latin typeface="Bookman Old Style"/>
                <a:ea typeface="Bookman Old Style"/>
                <a:cs typeface="Bookman Old Style"/>
              </a:rPr>
              <a:t>​</a:t>
            </a:r>
            <a:endParaRPr lang="en-US"/>
          </a:p>
        </p:txBody>
      </p:sp>
      <p:sp>
        <p:nvSpPr>
          <p:cNvPr id="5" name="TextBox 4">
            <a:extLst>
              <a:ext uri="{FF2B5EF4-FFF2-40B4-BE49-F238E27FC236}">
                <a16:creationId xmlns:a16="http://schemas.microsoft.com/office/drawing/2014/main" id="{D5975566-80E7-45A4-A600-1D16EF1ADC8E}"/>
              </a:ext>
            </a:extLst>
          </p:cNvPr>
          <p:cNvSpPr txBox="1"/>
          <p:nvPr/>
        </p:nvSpPr>
        <p:spPr>
          <a:xfrm>
            <a:off x="6277441" y="980611"/>
            <a:ext cx="26781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Bookman Old Style"/>
              </a:rPr>
              <a:t>STEP 3: Fill out app</a:t>
            </a:r>
            <a:endParaRPr lang="en-US"/>
          </a:p>
        </p:txBody>
      </p:sp>
      <p:sp>
        <p:nvSpPr>
          <p:cNvPr id="6" name="TextBox 5">
            <a:extLst>
              <a:ext uri="{FF2B5EF4-FFF2-40B4-BE49-F238E27FC236}">
                <a16:creationId xmlns:a16="http://schemas.microsoft.com/office/drawing/2014/main" id="{77323394-376B-4F47-881C-328F01ED82CF}"/>
              </a:ext>
            </a:extLst>
          </p:cNvPr>
          <p:cNvSpPr txBox="1"/>
          <p:nvPr/>
        </p:nvSpPr>
        <p:spPr>
          <a:xfrm>
            <a:off x="9328925" y="965510"/>
            <a:ext cx="3068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Bookman Old Style"/>
              </a:rPr>
              <a:t>STEP 4: Submit</a:t>
            </a:r>
            <a:endParaRPr lang="en-US"/>
          </a:p>
        </p:txBody>
      </p:sp>
    </p:spTree>
    <p:extLst>
      <p:ext uri="{BB962C8B-B14F-4D97-AF65-F5344CB8AC3E}">
        <p14:creationId xmlns:p14="http://schemas.microsoft.com/office/powerpoint/2010/main" val="326641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954FD4-C0B0-4277-A24B-DBA6B1AA758E}"/>
              </a:ext>
            </a:extLst>
          </p:cNvPr>
          <p:cNvSpPr txBox="1"/>
          <p:nvPr/>
        </p:nvSpPr>
        <p:spPr>
          <a:xfrm>
            <a:off x="312822" y="1890295"/>
            <a:ext cx="1195404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400" b="1">
                <a:latin typeface="Bembo"/>
                <a:ea typeface="Segoe UI"/>
                <a:cs typeface="Segoe UI"/>
              </a:rPr>
              <a:t>To be considered for UC admission as a Junior, you must fulfill the following requirements:</a:t>
            </a:r>
            <a:r>
              <a:rPr lang="en-US" sz="2400">
                <a:latin typeface="Bembo"/>
                <a:ea typeface="Segoe UI"/>
                <a:cs typeface="Segoe UI"/>
              </a:rPr>
              <a:t>​</a:t>
            </a:r>
            <a:endParaRPr lang="en-US">
              <a:latin typeface="Bembo"/>
              <a:ea typeface="Segoe UI"/>
              <a:cs typeface="Segoe UI"/>
            </a:endParaRPr>
          </a:p>
          <a:p>
            <a:endParaRPr lang="en-US" sz="2400">
              <a:latin typeface="Bembo"/>
              <a:ea typeface="Segoe UI"/>
              <a:cs typeface="Segoe UI"/>
            </a:endParaRPr>
          </a:p>
          <a:p>
            <a:pPr marL="342900" indent="-342900">
              <a:buFont typeface="Arial"/>
              <a:buChar char="•"/>
            </a:pPr>
            <a:r>
              <a:rPr lang="en-US" sz="2400">
                <a:latin typeface="Bembo"/>
                <a:ea typeface="Segoe UI"/>
                <a:cs typeface="Segoe UI"/>
              </a:rPr>
              <a:t>60 transferable semester (90 quarter) units with a GPA of at least 2.4 (2.8 for non-residents)​</a:t>
            </a:r>
            <a:endParaRPr lang="en-US">
              <a:latin typeface="Bembo"/>
              <a:ea typeface="Segoe UI"/>
              <a:cs typeface="Calibri" panose="020F0502020204030204"/>
            </a:endParaRPr>
          </a:p>
          <a:p>
            <a:pPr marL="342900" indent="-342900">
              <a:buFont typeface="Arial"/>
              <a:buChar char="•"/>
            </a:pPr>
            <a:r>
              <a:rPr lang="en-US" sz="2400">
                <a:latin typeface="Bembo"/>
                <a:ea typeface="Segoe UI"/>
                <a:cs typeface="Segoe UI"/>
              </a:rPr>
              <a:t>2 transferable English Composition courses (3 semester or 4-5 quarter units)​</a:t>
            </a:r>
            <a:endParaRPr lang="en-US">
              <a:latin typeface="Bembo"/>
              <a:ea typeface="Segoe UI"/>
              <a:cs typeface="Calibri" panose="020F0502020204030204"/>
            </a:endParaRPr>
          </a:p>
          <a:p>
            <a:pPr marL="342900" indent="-342900">
              <a:buFont typeface="Arial"/>
              <a:buChar char="•"/>
            </a:pPr>
            <a:r>
              <a:rPr lang="en-US" sz="2400">
                <a:latin typeface="Bembo"/>
                <a:ea typeface="Segoe UI"/>
                <a:cs typeface="Segoe UI"/>
              </a:rPr>
              <a:t>1 transferable course in Mathematical concepts and quantitative reasoning (3 semester or 4-5 quarter units)​</a:t>
            </a:r>
            <a:endParaRPr lang="en-US">
              <a:latin typeface="Bembo"/>
              <a:ea typeface="Segoe UI"/>
              <a:cs typeface="Calibri"/>
            </a:endParaRPr>
          </a:p>
          <a:p>
            <a:pPr marL="342900" indent="-342900">
              <a:buFont typeface="Arial"/>
              <a:buChar char="•"/>
            </a:pPr>
            <a:r>
              <a:rPr lang="en-US" sz="2400">
                <a:latin typeface="Bembo"/>
                <a:ea typeface="Segoe UI"/>
                <a:cs typeface="Segoe UI"/>
              </a:rPr>
              <a:t>4 transferable courses within the areas of Arts &amp; Humanities, Social &amp; Behavioral Sciences, and/or Physical and Biological Sciences (3 semester or 4-5 quarter units)​</a:t>
            </a:r>
            <a:br>
              <a:rPr lang="en-US" sz="2400" dirty="0">
                <a:latin typeface="Bembo"/>
                <a:ea typeface="Segoe UI"/>
                <a:cs typeface="Segoe UI"/>
              </a:rPr>
            </a:br>
            <a:r>
              <a:rPr lang="en-US" sz="2400">
                <a:latin typeface="Bembo"/>
                <a:ea typeface="Segoe UI"/>
                <a:cs typeface="Segoe UI"/>
              </a:rPr>
              <a:t>​</a:t>
            </a:r>
            <a:endParaRPr lang="en-US">
              <a:latin typeface="Bembo"/>
              <a:ea typeface="Segoe UI"/>
              <a:cs typeface="Calibri"/>
            </a:endParaRPr>
          </a:p>
          <a:p>
            <a:pPr rtl="0"/>
            <a:r>
              <a:rPr lang="en-US" sz="2400">
                <a:latin typeface="Bembo"/>
                <a:ea typeface="Segoe UI"/>
                <a:cs typeface="Segoe UI"/>
              </a:rPr>
              <a:t>*** Remember that there is a difference between being eligible vs being competitive​</a:t>
            </a:r>
            <a:endParaRPr lang="en-US" sz="2400">
              <a:latin typeface="Bembo"/>
              <a:cs typeface="Calibri"/>
            </a:endParaRPr>
          </a:p>
        </p:txBody>
      </p:sp>
      <p:sp>
        <p:nvSpPr>
          <p:cNvPr id="8" name="TextBox 7">
            <a:extLst>
              <a:ext uri="{FF2B5EF4-FFF2-40B4-BE49-F238E27FC236}">
                <a16:creationId xmlns:a16="http://schemas.microsoft.com/office/drawing/2014/main" id="{CA99E07D-D104-4799-AABB-828DFA9CAB08}"/>
              </a:ext>
            </a:extLst>
          </p:cNvPr>
          <p:cNvSpPr txBox="1"/>
          <p:nvPr/>
        </p:nvSpPr>
        <p:spPr>
          <a:xfrm>
            <a:off x="1736418" y="491037"/>
            <a:ext cx="9155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Bembo"/>
                <a:ea typeface="+mn-lt"/>
                <a:cs typeface="+mn-lt"/>
              </a:rPr>
              <a:t>MINIMUM ADMISSION REQUIREMENTS </a:t>
            </a:r>
            <a:endParaRPr lang="en-US">
              <a:latin typeface="Bembo"/>
            </a:endParaRPr>
          </a:p>
        </p:txBody>
      </p:sp>
    </p:spTree>
    <p:extLst>
      <p:ext uri="{BB962C8B-B14F-4D97-AF65-F5344CB8AC3E}">
        <p14:creationId xmlns:p14="http://schemas.microsoft.com/office/powerpoint/2010/main" val="96277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244C-0032-4E17-AE9A-5EC7B3A1A781}"/>
              </a:ext>
            </a:extLst>
          </p:cNvPr>
          <p:cNvSpPr>
            <a:spLocks noGrp="1"/>
          </p:cNvSpPr>
          <p:nvPr>
            <p:ph type="title"/>
          </p:nvPr>
        </p:nvSpPr>
        <p:spPr>
          <a:xfrm>
            <a:off x="599411" y="767258"/>
            <a:ext cx="3209335" cy="5323484"/>
          </a:xfrm>
        </p:spPr>
        <p:txBody>
          <a:bodyPr>
            <a:normAutofit/>
          </a:bodyPr>
          <a:lstStyle/>
          <a:p>
            <a:pPr algn="ctr"/>
            <a:br>
              <a:rPr lang="en-US" sz="2600" b="1">
                <a:solidFill>
                  <a:schemeClr val="bg1"/>
                </a:solidFill>
                <a:latin typeface="Bookman Old Style"/>
              </a:rPr>
            </a:br>
            <a:r>
              <a:rPr lang="en-US" sz="2600" b="1">
                <a:solidFill>
                  <a:schemeClr val="bg1"/>
                </a:solidFill>
                <a:latin typeface="Bookman Old Style"/>
                <a:ea typeface="+mj-lt"/>
                <a:cs typeface="+mj-lt"/>
              </a:rPr>
              <a:t>TAG REQUIREMENTS: UNITS</a:t>
            </a:r>
          </a:p>
          <a:p>
            <a:pPr algn="ctr"/>
            <a:endParaRPr lang="en-US" sz="2600">
              <a:solidFill>
                <a:schemeClr val="bg1"/>
              </a:solidFill>
              <a:cs typeface="Calibri Light"/>
            </a:endParaRPr>
          </a:p>
        </p:txBody>
      </p:sp>
      <p:sp>
        <p:nvSpPr>
          <p:cNvPr id="17" name="Rectangle 16">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9" name="Rectangle 18">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a:extLst>
              <a:ext uri="{FF2B5EF4-FFF2-40B4-BE49-F238E27FC236}">
                <a16:creationId xmlns:a16="http://schemas.microsoft.com/office/drawing/2014/main" id="{7538F3AC-C848-4274-8769-C741D5A3D03A}"/>
              </a:ext>
            </a:extLst>
          </p:cNvPr>
          <p:cNvSpPr>
            <a:spLocks noGrp="1"/>
          </p:cNvSpPr>
          <p:nvPr>
            <p:ph idx="1"/>
          </p:nvPr>
        </p:nvSpPr>
        <p:spPr>
          <a:xfrm>
            <a:off x="4775454" y="739380"/>
            <a:ext cx="7192922" cy="5788118"/>
          </a:xfrm>
        </p:spPr>
        <p:txBody>
          <a:bodyPr vert="horz" lIns="91440" tIns="45720" rIns="91440" bIns="45720" rtlCol="0" anchor="ctr">
            <a:normAutofit/>
          </a:bodyPr>
          <a:lstStyle/>
          <a:p>
            <a:r>
              <a:rPr lang="en-US" sz="2400" dirty="0">
                <a:latin typeface="Bookman Old Style"/>
                <a:cs typeface="Calibri"/>
              </a:rPr>
              <a:t>Minimum UC transferable units that you </a:t>
            </a:r>
            <a:r>
              <a:rPr lang="en-US" sz="2400" b="1" dirty="0">
                <a:latin typeface="Bookman Old Style"/>
                <a:cs typeface="Calibri"/>
              </a:rPr>
              <a:t>already need to have completed at time of TAG application: </a:t>
            </a:r>
            <a:r>
              <a:rPr lang="en-US" sz="2400" dirty="0">
                <a:latin typeface="Bookman Old Style"/>
                <a:cs typeface="Calibri"/>
              </a:rPr>
              <a:t>30 semester/45 quarter (End of Summer for Fall admission):</a:t>
            </a:r>
            <a:endParaRPr lang="en-US" sz="2400" dirty="0">
              <a:ea typeface="+mn-lt"/>
              <a:cs typeface="+mn-lt"/>
            </a:endParaRPr>
          </a:p>
          <a:p>
            <a:r>
              <a:rPr lang="en-US" sz="2400" dirty="0">
                <a:latin typeface="Bookman Old Style"/>
                <a:cs typeface="Calibri"/>
              </a:rPr>
              <a:t>Minimum UC transferable units </a:t>
            </a:r>
            <a:r>
              <a:rPr lang="en-US" sz="2400" b="1" dirty="0">
                <a:latin typeface="Bookman Old Style"/>
                <a:cs typeface="Calibri"/>
              </a:rPr>
              <a:t>completed by time of transfer</a:t>
            </a:r>
            <a:r>
              <a:rPr lang="en-US" sz="2400" dirty="0">
                <a:latin typeface="Bookman Old Style"/>
                <a:cs typeface="Calibri"/>
              </a:rPr>
              <a:t>: 60 semester/90 quarter (End of Spring semester for Fall admission) So if you are applying this September 2020, you will need all 60 units completed by Spring 2021.</a:t>
            </a:r>
            <a:endParaRPr lang="en-US" sz="2400" dirty="0">
              <a:latin typeface="Calibri"/>
              <a:cs typeface="Calibri"/>
            </a:endParaRPr>
          </a:p>
          <a:p>
            <a:r>
              <a:rPr lang="en-US" sz="2400" dirty="0">
                <a:latin typeface="Bookman Old Style"/>
                <a:ea typeface="+mn-lt"/>
                <a:cs typeface="+mn-lt"/>
              </a:rPr>
              <a:t>The last 30 semester units need to be at a California Community College.</a:t>
            </a:r>
          </a:p>
          <a:p>
            <a:endParaRPr lang="en-US" sz="2000" dirty="0">
              <a:latin typeface="Bookman Old Style"/>
              <a:ea typeface="+mn-lt"/>
              <a:cs typeface="+mn-lt"/>
            </a:endParaRPr>
          </a:p>
          <a:p>
            <a:pPr marL="0" indent="0">
              <a:buNone/>
            </a:pPr>
            <a:endParaRPr lang="en-US" sz="2000" dirty="0">
              <a:latin typeface="Bookman Old Style"/>
              <a:ea typeface="+mn-lt"/>
              <a:cs typeface="+mn-lt"/>
            </a:endParaRPr>
          </a:p>
        </p:txBody>
      </p:sp>
    </p:spTree>
    <p:extLst>
      <p:ext uri="{BB962C8B-B14F-4D97-AF65-F5344CB8AC3E}">
        <p14:creationId xmlns:p14="http://schemas.microsoft.com/office/powerpoint/2010/main" val="1251003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3804</Words>
  <Application>Microsoft Office PowerPoint</Application>
  <PresentationFormat>Widescreen</PresentationFormat>
  <Paragraphs>335</Paragraphs>
  <Slides>46</Slides>
  <Notes>0</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Bembo</vt:lpstr>
      <vt:lpstr>Bookman Old Style</vt:lpstr>
      <vt:lpstr>Calibri</vt:lpstr>
      <vt:lpstr>Calibri Light</vt:lpstr>
      <vt:lpstr>Times New Roman</vt:lpstr>
      <vt:lpstr>Wingdings</vt:lpstr>
      <vt:lpstr>office theme</vt:lpstr>
      <vt:lpstr>Transfer Admission Guarantee (TAG)</vt:lpstr>
      <vt:lpstr>How to pull up your transcript</vt:lpstr>
      <vt:lpstr>The Nuts and Bolts of TAG</vt:lpstr>
      <vt:lpstr>What schools participate in TAG?</vt:lpstr>
      <vt:lpstr>What schools DO NOT participate in TAG?</vt:lpstr>
      <vt:lpstr>Who is NOT eligible for TAG?</vt:lpstr>
      <vt:lpstr>PowerPoint Presentation</vt:lpstr>
      <vt:lpstr>PowerPoint Presentation</vt:lpstr>
      <vt:lpstr> TAG REQUIREMENTS: UNITS </vt:lpstr>
      <vt:lpstr> TAG restrictions and limitations </vt:lpstr>
      <vt:lpstr>GPA distinction and AP credits: COM vs. UC</vt:lpstr>
      <vt:lpstr>PowerPoint Presentation</vt:lpstr>
      <vt:lpstr>TAG REQUIREMENTS: UC Davis</vt:lpstr>
      <vt:lpstr> Other Resources </vt:lpstr>
      <vt:lpstr>TAG REQUIREMENTS: UC Irvine</vt:lpstr>
      <vt:lpstr>TAG REQUIREMENTS: UC Merced</vt:lpstr>
      <vt:lpstr>TAG REQUIREMENTS: UC Riverside</vt:lpstr>
      <vt:lpstr>TAG REQUIREMENTS:  UC Santa Barbara</vt:lpstr>
      <vt:lpstr>TAG REQUIREMENTS:  UC Santa Cruz</vt:lpstr>
      <vt:lpstr>Be sure to check out your school's TAG website:</vt:lpstr>
      <vt:lpstr>Final Tips!</vt:lpstr>
      <vt:lpstr>How to pull up your transcript</vt:lpstr>
      <vt:lpstr>Getting Started: </vt:lpstr>
      <vt:lpstr>Where to Start</vt:lpstr>
      <vt:lpstr>PowerPoint Presentation</vt:lpstr>
      <vt:lpstr>Navigate through TAP Application</vt:lpstr>
      <vt:lpstr>My Information</vt:lpstr>
      <vt:lpstr>PowerPoint Presentation</vt:lpstr>
      <vt:lpstr>Select any of the support programs that you participated and/or any support programs you like to participate at UC.</vt:lpstr>
      <vt:lpstr>PowerPoint Presentation</vt:lpstr>
      <vt:lpstr>As a college student, there is no need to enter the high school courses.  Click on “Add a school” to enter information</vt:lpstr>
      <vt:lpstr>Click on “Add a school” to enter information  Note: You must add Cañada, CSM, and Skyline college separately. </vt:lpstr>
      <vt:lpstr>PowerPoint Presentation</vt:lpstr>
      <vt:lpstr>Coursework</vt:lpstr>
      <vt:lpstr>Coursework</vt:lpstr>
      <vt:lpstr>Coursework</vt:lpstr>
      <vt:lpstr>Exam</vt:lpstr>
      <vt:lpstr>PowerPoint Presentation</vt:lpstr>
      <vt:lpstr>PowerPoint Presentation</vt:lpstr>
      <vt:lpstr>Messages</vt:lpstr>
      <vt:lpstr>Transfer Admission Planner (TAP) How-to</vt:lpstr>
      <vt:lpstr>Section: My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Janney-Roberts</dc:creator>
  <cp:lastModifiedBy>Sofia Janney-Roberts</cp:lastModifiedBy>
  <cp:revision>116</cp:revision>
  <dcterms:created xsi:type="dcterms:W3CDTF">2020-02-19T23:04:05Z</dcterms:created>
  <dcterms:modified xsi:type="dcterms:W3CDTF">2020-08-12T18:52:22Z</dcterms:modified>
</cp:coreProperties>
</file>