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0" r:id="rId1"/>
  </p:sldMasterIdLst>
  <p:sldIdLst>
    <p:sldId id="256" r:id="rId2"/>
    <p:sldId id="263" r:id="rId3"/>
    <p:sldId id="315" r:id="rId4"/>
    <p:sldId id="257" r:id="rId5"/>
    <p:sldId id="313" r:id="rId6"/>
    <p:sldId id="314" r:id="rId7"/>
    <p:sldId id="305" r:id="rId8"/>
    <p:sldId id="258" r:id="rId9"/>
    <p:sldId id="262" r:id="rId10"/>
    <p:sldId id="284" r:id="rId11"/>
    <p:sldId id="271" r:id="rId12"/>
    <p:sldId id="264" r:id="rId13"/>
    <p:sldId id="259" r:id="rId14"/>
    <p:sldId id="260" r:id="rId15"/>
    <p:sldId id="306" r:id="rId16"/>
    <p:sldId id="287" r:id="rId17"/>
    <p:sldId id="267" r:id="rId18"/>
    <p:sldId id="308" r:id="rId19"/>
    <p:sldId id="293" r:id="rId20"/>
    <p:sldId id="282" r:id="rId21"/>
    <p:sldId id="310" r:id="rId22"/>
    <p:sldId id="311" r:id="rId23"/>
    <p:sldId id="316" r:id="rId24"/>
    <p:sldId id="309" r:id="rId25"/>
    <p:sldId id="266" r:id="rId26"/>
    <p:sldId id="265" r:id="rId27"/>
    <p:sldId id="318" r:id="rId28"/>
    <p:sldId id="276" r:id="rId29"/>
    <p:sldId id="295" r:id="rId30"/>
    <p:sldId id="299" r:id="rId31"/>
    <p:sldId id="294" r:id="rId32"/>
    <p:sldId id="274" r:id="rId33"/>
    <p:sldId id="296" r:id="rId34"/>
    <p:sldId id="278" r:id="rId35"/>
    <p:sldId id="301" r:id="rId36"/>
    <p:sldId id="304" r:id="rId37"/>
    <p:sldId id="317" r:id="rId38"/>
    <p:sldId id="297" r:id="rId39"/>
    <p:sldId id="300" r:id="rId40"/>
    <p:sldId id="303" r:id="rId41"/>
    <p:sldId id="277" r:id="rId42"/>
    <p:sldId id="312" r:id="rId43"/>
    <p:sldId id="307" r:id="rId44"/>
    <p:sldId id="27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272B6-5CC1-5E66-8323-533D22ED162E}" v="662" dt="2025-01-13T20:57:28.371"/>
    <p1510:client id="{C7FD3B27-A6B9-A667-DB7A-274231A5E2FB}" v="30" dt="2025-01-13T17:55:01.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42576-F113-4130-B84D-9C1C05796178}" type="doc">
      <dgm:prSet loTypeId="urn:microsoft.com/office/officeart/2017/3/layout/HorizontalPathTimeline" loCatId="process" qsTypeId="urn:microsoft.com/office/officeart/2005/8/quickstyle/simple1" qsCatId="simple" csTypeId="urn:microsoft.com/office/officeart/2005/8/colors/accent2_2" csCatId="accent2" phldr="1"/>
      <dgm:spPr/>
      <dgm:t>
        <a:bodyPr/>
        <a:lstStyle/>
        <a:p>
          <a:endParaRPr lang="en-US"/>
        </a:p>
      </dgm:t>
    </dgm:pt>
    <dgm:pt modelId="{5BF98560-A439-4312-860C-6CA04BB340CC}">
      <dgm:prSet/>
      <dgm:spPr/>
      <dgm:t>
        <a:bodyPr/>
        <a:lstStyle/>
        <a:p>
          <a:pPr>
            <a:defRPr b="1"/>
          </a:pPr>
          <a:r>
            <a:rPr lang="en-US" dirty="0"/>
            <a:t>15 Aug.</a:t>
          </a:r>
        </a:p>
      </dgm:t>
    </dgm:pt>
    <dgm:pt modelId="{093F40E5-397E-4441-829D-BCB330BE9A21}" type="parTrans" cxnId="{7AA800D4-6A92-4796-9A53-F632FA6C2BFB}">
      <dgm:prSet/>
      <dgm:spPr/>
      <dgm:t>
        <a:bodyPr/>
        <a:lstStyle/>
        <a:p>
          <a:endParaRPr lang="en-US"/>
        </a:p>
      </dgm:t>
    </dgm:pt>
    <dgm:pt modelId="{309E11E1-A3AD-4D7E-B0E1-3EAA2BD42E57}" type="sibTrans" cxnId="{7AA800D4-6A92-4796-9A53-F632FA6C2BFB}">
      <dgm:prSet/>
      <dgm:spPr/>
      <dgm:t>
        <a:bodyPr/>
        <a:lstStyle/>
        <a:p>
          <a:endParaRPr lang="en-US"/>
        </a:p>
      </dgm:t>
    </dgm:pt>
    <dgm:pt modelId="{12943499-FE03-40B6-8FE7-EE548DEFF5D0}">
      <dgm:prSet/>
      <dgm:spPr/>
      <dgm:t>
        <a:bodyPr/>
        <a:lstStyle/>
        <a:p>
          <a:r>
            <a:rPr lang="en-US" dirty="0"/>
            <a:t>Descriptors released</a:t>
          </a:r>
        </a:p>
      </dgm:t>
    </dgm:pt>
    <dgm:pt modelId="{386E278B-AB61-43A4-957F-CBF683C34790}" type="parTrans" cxnId="{AED82091-DE46-4807-93E7-2CA1DDB679C5}">
      <dgm:prSet/>
      <dgm:spPr/>
      <dgm:t>
        <a:bodyPr/>
        <a:lstStyle/>
        <a:p>
          <a:endParaRPr lang="en-US"/>
        </a:p>
      </dgm:t>
    </dgm:pt>
    <dgm:pt modelId="{B1B9363E-D5DF-4BC6-995A-5D0CC5C1D4C4}" type="sibTrans" cxnId="{AED82091-DE46-4807-93E7-2CA1DDB679C5}">
      <dgm:prSet/>
      <dgm:spPr/>
      <dgm:t>
        <a:bodyPr/>
        <a:lstStyle/>
        <a:p>
          <a:endParaRPr lang="en-US"/>
        </a:p>
      </dgm:t>
    </dgm:pt>
    <dgm:pt modelId="{5F21E1F6-A7E2-4150-84E6-A163B4A3F3AA}">
      <dgm:prSet/>
      <dgm:spPr/>
      <dgm:t>
        <a:bodyPr/>
        <a:lstStyle/>
        <a:p>
          <a:pPr>
            <a:defRPr b="1"/>
          </a:pPr>
          <a:r>
            <a:rPr lang="en-US" dirty="0"/>
            <a:t>Fall 2024</a:t>
          </a:r>
        </a:p>
      </dgm:t>
    </dgm:pt>
    <dgm:pt modelId="{BF892162-3136-4ACC-8390-CD418613FF49}" type="parTrans" cxnId="{49AB3431-1CF3-4ACB-9717-EB9C98C00DC6}">
      <dgm:prSet/>
      <dgm:spPr/>
      <dgm:t>
        <a:bodyPr/>
        <a:lstStyle/>
        <a:p>
          <a:endParaRPr lang="en-US"/>
        </a:p>
      </dgm:t>
    </dgm:pt>
    <dgm:pt modelId="{BA62076C-092C-4734-9C47-C17AFEE44568}" type="sibTrans" cxnId="{49AB3431-1CF3-4ACB-9717-EB9C98C00DC6}">
      <dgm:prSet/>
      <dgm:spPr/>
      <dgm:t>
        <a:bodyPr/>
        <a:lstStyle/>
        <a:p>
          <a:endParaRPr lang="en-US"/>
        </a:p>
      </dgm:t>
    </dgm:pt>
    <dgm:pt modelId="{0C776A36-0535-4565-A860-D8CBB5E86C3F}">
      <dgm:prSet/>
      <dgm:spPr/>
      <dgm:t>
        <a:bodyPr/>
        <a:lstStyle/>
        <a:p>
          <a:r>
            <a:rPr lang="en-US" dirty="0">
              <a:latin typeface="Avenir Next LT Pro"/>
            </a:rPr>
            <a:t>"Revised courses</a:t>
          </a:r>
          <a:r>
            <a:rPr lang="en-US" dirty="0"/>
            <a:t>" (new prefixes, number, COR, etc.) go through curriculum &amp; updated in </a:t>
          </a:r>
          <a:r>
            <a:rPr lang="en-US" dirty="0" err="1"/>
            <a:t>eLumen</a:t>
          </a:r>
          <a:endParaRPr lang="en-US" dirty="0"/>
        </a:p>
      </dgm:t>
    </dgm:pt>
    <dgm:pt modelId="{3864C7AB-66B6-499E-B2F3-8E61C14F7821}" type="parTrans" cxnId="{843E4677-A956-4F35-B516-D2C3EEFF0D5E}">
      <dgm:prSet/>
      <dgm:spPr/>
      <dgm:t>
        <a:bodyPr/>
        <a:lstStyle/>
        <a:p>
          <a:endParaRPr lang="en-US"/>
        </a:p>
      </dgm:t>
    </dgm:pt>
    <dgm:pt modelId="{EB743BAF-22EE-43A3-A86D-6A22642D2373}" type="sibTrans" cxnId="{843E4677-A956-4F35-B516-D2C3EEFF0D5E}">
      <dgm:prSet/>
      <dgm:spPr/>
      <dgm:t>
        <a:bodyPr/>
        <a:lstStyle/>
        <a:p>
          <a:endParaRPr lang="en-US"/>
        </a:p>
      </dgm:t>
    </dgm:pt>
    <dgm:pt modelId="{A06457BB-2BE8-45CD-A038-B7A8702C6F34}">
      <dgm:prSet/>
      <dgm:spPr/>
      <dgm:t>
        <a:bodyPr/>
        <a:lstStyle/>
        <a:p>
          <a:pPr>
            <a:defRPr b="1"/>
          </a:pPr>
          <a:r>
            <a:rPr lang="en-US" dirty="0"/>
            <a:t>Fall 2025</a:t>
          </a:r>
        </a:p>
      </dgm:t>
    </dgm:pt>
    <dgm:pt modelId="{CF7D261E-F0DA-417C-ABE8-974525A72429}" type="parTrans" cxnId="{2158D796-A84E-4F9D-BE65-868A1C8BF9BE}">
      <dgm:prSet/>
      <dgm:spPr/>
      <dgm:t>
        <a:bodyPr/>
        <a:lstStyle/>
        <a:p>
          <a:endParaRPr lang="en-US"/>
        </a:p>
      </dgm:t>
    </dgm:pt>
    <dgm:pt modelId="{3E1EBD44-70C1-44D2-83C1-0019882F0CBA}" type="sibTrans" cxnId="{2158D796-A84E-4F9D-BE65-868A1C8BF9BE}">
      <dgm:prSet/>
      <dgm:spPr/>
      <dgm:t>
        <a:bodyPr/>
        <a:lstStyle/>
        <a:p>
          <a:endParaRPr lang="en-US"/>
        </a:p>
      </dgm:t>
    </dgm:pt>
    <dgm:pt modelId="{A86788A6-9703-4D02-BA19-4C952945D671}">
      <dgm:prSet/>
      <dgm:spPr/>
      <dgm:t>
        <a:bodyPr/>
        <a:lstStyle/>
        <a:p>
          <a:r>
            <a:rPr lang="en-US" dirty="0"/>
            <a:t>CCN courses in catalog</a:t>
          </a:r>
        </a:p>
      </dgm:t>
    </dgm:pt>
    <dgm:pt modelId="{7817B9D7-0885-4D6D-8319-216EF8AA87A7}" type="parTrans" cxnId="{47FD1D49-2612-4328-9C71-58F79841A884}">
      <dgm:prSet/>
      <dgm:spPr/>
      <dgm:t>
        <a:bodyPr/>
        <a:lstStyle/>
        <a:p>
          <a:endParaRPr lang="en-US"/>
        </a:p>
      </dgm:t>
    </dgm:pt>
    <dgm:pt modelId="{63343000-875B-4018-A022-FC3711C86957}" type="sibTrans" cxnId="{47FD1D49-2612-4328-9C71-58F79841A884}">
      <dgm:prSet/>
      <dgm:spPr/>
      <dgm:t>
        <a:bodyPr/>
        <a:lstStyle/>
        <a:p>
          <a:endParaRPr lang="en-US"/>
        </a:p>
      </dgm:t>
    </dgm:pt>
    <dgm:pt modelId="{319D3293-466D-4B9B-BF9A-C9825ADC66AB}">
      <dgm:prSet phldr="0"/>
      <dgm:spPr/>
      <dgm:t>
        <a:bodyPr/>
        <a:lstStyle/>
        <a:p>
          <a:pPr>
            <a:defRPr b="1"/>
          </a:pPr>
          <a:r>
            <a:rPr lang="en-US" b="0" dirty="0">
              <a:latin typeface="Univers Condensed"/>
            </a:rPr>
            <a:t>Spring 2025</a:t>
          </a:r>
        </a:p>
      </dgm:t>
    </dgm:pt>
    <dgm:pt modelId="{61EDD943-9628-4A0E-A010-3D4158D44DDA}" type="parTrans" cxnId="{1EC3768B-A165-43E4-A359-20667931D53A}">
      <dgm:prSet/>
      <dgm:spPr/>
    </dgm:pt>
    <dgm:pt modelId="{7EF5D8C4-A7DA-4A27-92C0-2F40BA1C2EC5}" type="sibTrans" cxnId="{1EC3768B-A165-43E4-A359-20667931D53A}">
      <dgm:prSet/>
      <dgm:spPr/>
    </dgm:pt>
    <dgm:pt modelId="{85E3A6FB-DB0D-4BA0-B34C-2FF396DE516B}">
      <dgm:prSet phldr="0"/>
      <dgm:spPr/>
      <dgm:t>
        <a:bodyPr/>
        <a:lstStyle/>
        <a:p>
          <a:r>
            <a:rPr lang="en-US" b="0" dirty="0">
              <a:latin typeface="Univers Condensed"/>
            </a:rPr>
            <a:t>Pending Cal-GETC submissions</a:t>
          </a:r>
        </a:p>
      </dgm:t>
    </dgm:pt>
    <dgm:pt modelId="{2933FB19-413D-436A-9A3E-C2F6757E7172}" type="parTrans" cxnId="{DF4BE256-7225-4308-BFB4-5B4642ABCD08}">
      <dgm:prSet/>
      <dgm:spPr/>
    </dgm:pt>
    <dgm:pt modelId="{934AF826-E312-45CE-B0E8-10BE8C8F6DA6}" type="sibTrans" cxnId="{DF4BE256-7225-4308-BFB4-5B4642ABCD08}">
      <dgm:prSet/>
      <dgm:spPr/>
    </dgm:pt>
    <dgm:pt modelId="{B90F8D64-08A6-41CC-9FA8-FC9AA1C3A53B}">
      <dgm:prSet phldr="0"/>
      <dgm:spPr/>
      <dgm:t>
        <a:bodyPr/>
        <a:lstStyle/>
        <a:p>
          <a:pPr rtl="0">
            <a:defRPr b="1"/>
          </a:pPr>
          <a:r>
            <a:rPr lang="en-US" b="0" dirty="0">
              <a:latin typeface="Univers Condensed"/>
            </a:rPr>
            <a:t>COMM courses—will have a chance to re-submit</a:t>
          </a:r>
        </a:p>
      </dgm:t>
    </dgm:pt>
    <dgm:pt modelId="{2DB58B1B-8B7D-4999-877D-6F47DBDA124D}" type="parTrans" cxnId="{44A8AEA0-C4FF-4F92-B443-8E9141BAB15A}">
      <dgm:prSet/>
      <dgm:spPr/>
    </dgm:pt>
    <dgm:pt modelId="{4AE8C51A-67BE-4EF2-8CA0-FC674EC17D07}" type="sibTrans" cxnId="{44A8AEA0-C4FF-4F92-B443-8E9141BAB15A}">
      <dgm:prSet/>
      <dgm:spPr/>
    </dgm:pt>
    <dgm:pt modelId="{25EA70DB-3D27-43D3-8CA2-1A9E59F0E39F}" type="pres">
      <dgm:prSet presAssocID="{98B42576-F113-4130-B84D-9C1C05796178}" presName="root" presStyleCnt="0">
        <dgm:presLayoutVars>
          <dgm:chMax/>
          <dgm:chPref/>
          <dgm:animLvl val="lvl"/>
        </dgm:presLayoutVars>
      </dgm:prSet>
      <dgm:spPr/>
    </dgm:pt>
    <dgm:pt modelId="{4A0534C7-445D-4EF7-92C3-72AC79B11643}" type="pres">
      <dgm:prSet presAssocID="{98B42576-F113-4130-B84D-9C1C05796178}" presName="divider" presStyleLbl="node1" presStyleIdx="0" presStyleCnt="1"/>
      <dgm:spPr/>
    </dgm:pt>
    <dgm:pt modelId="{42786553-2899-4780-85B3-916B0262E333}" type="pres">
      <dgm:prSet presAssocID="{98B42576-F113-4130-B84D-9C1C05796178}" presName="nodes" presStyleCnt="0">
        <dgm:presLayoutVars>
          <dgm:chMax/>
          <dgm:chPref/>
          <dgm:animLvl val="lvl"/>
        </dgm:presLayoutVars>
      </dgm:prSet>
      <dgm:spPr/>
    </dgm:pt>
    <dgm:pt modelId="{8521BB9A-B48F-47BF-82D4-81BFEA09F17C}" type="pres">
      <dgm:prSet presAssocID="{5BF98560-A439-4312-860C-6CA04BB340CC}" presName="composite" presStyleCnt="0"/>
      <dgm:spPr/>
    </dgm:pt>
    <dgm:pt modelId="{2265497A-0A5A-420F-9047-34700BBC4630}" type="pres">
      <dgm:prSet presAssocID="{5BF98560-A439-4312-860C-6CA04BB340CC}" presName="L1TextContainer" presStyleLbl="revTx" presStyleIdx="0" presStyleCnt="4">
        <dgm:presLayoutVars>
          <dgm:chMax val="1"/>
          <dgm:chPref val="1"/>
          <dgm:bulletEnabled val="1"/>
        </dgm:presLayoutVars>
      </dgm:prSet>
      <dgm:spPr/>
    </dgm:pt>
    <dgm:pt modelId="{20953D0A-C6C1-4B37-8CF0-8D1765F05CB5}" type="pres">
      <dgm:prSet presAssocID="{5BF98560-A439-4312-860C-6CA04BB340CC}" presName="L2TextContainerWrapper" presStyleCnt="0">
        <dgm:presLayoutVars>
          <dgm:chMax val="0"/>
          <dgm:chPref val="0"/>
          <dgm:bulletEnabled val="1"/>
        </dgm:presLayoutVars>
      </dgm:prSet>
      <dgm:spPr/>
    </dgm:pt>
    <dgm:pt modelId="{F5A4A142-30F1-4A87-992D-A01D83BD3D25}" type="pres">
      <dgm:prSet presAssocID="{5BF98560-A439-4312-860C-6CA04BB340CC}" presName="L2TextContainer" presStyleLbl="bgAccFollowNode1" presStyleIdx="0" presStyleCnt="4"/>
      <dgm:spPr/>
    </dgm:pt>
    <dgm:pt modelId="{D2F0440B-E66D-44B5-B2D4-B1D1252C6214}" type="pres">
      <dgm:prSet presAssocID="{5BF98560-A439-4312-860C-6CA04BB340CC}" presName="FlexibleEmptyPlaceHolder" presStyleCnt="0"/>
      <dgm:spPr/>
    </dgm:pt>
    <dgm:pt modelId="{558D542D-9AAA-4DB1-97D6-59D464E901C4}" type="pres">
      <dgm:prSet presAssocID="{5BF98560-A439-4312-860C-6CA04BB340CC}"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6FA21820-0BB1-47D4-ACF0-972251618F39}" type="pres">
      <dgm:prSet presAssocID="{5BF98560-A439-4312-860C-6CA04BB340CC}" presName="ConnectorPoint" presStyleLbl="fgAcc1" presStyleIdx="0" presStyleCnt="4"/>
      <dgm:spPr>
        <a:solidFill>
          <a:schemeClr val="lt1">
            <a:alpha val="90000"/>
            <a:hueOff val="0"/>
            <a:satOff val="0"/>
            <a:lumOff val="0"/>
            <a:alphaOff val="0"/>
          </a:schemeClr>
        </a:solidFill>
        <a:ln w="12700" cap="flat" cmpd="sng" algn="ctr">
          <a:noFill/>
          <a:prstDash val="solid"/>
          <a:miter lim="800000"/>
        </a:ln>
        <a:effectLst/>
      </dgm:spPr>
    </dgm:pt>
    <dgm:pt modelId="{7F3AE9D3-D558-416A-9FC0-F719430660E5}" type="pres">
      <dgm:prSet presAssocID="{5BF98560-A439-4312-860C-6CA04BB340CC}" presName="EmptyPlaceHolder" presStyleCnt="0"/>
      <dgm:spPr/>
    </dgm:pt>
    <dgm:pt modelId="{44DC1D79-E895-49FB-8822-D281459C7E2F}" type="pres">
      <dgm:prSet presAssocID="{309E11E1-A3AD-4D7E-B0E1-3EAA2BD42E57}" presName="spaceBetweenRectangles" presStyleCnt="0"/>
      <dgm:spPr/>
    </dgm:pt>
    <dgm:pt modelId="{B1577FDB-53A7-4C06-95EF-DB7B73FD3268}" type="pres">
      <dgm:prSet presAssocID="{5F21E1F6-A7E2-4150-84E6-A163B4A3F3AA}" presName="composite" presStyleCnt="0"/>
      <dgm:spPr/>
    </dgm:pt>
    <dgm:pt modelId="{AF72ACCC-933C-4B20-A582-4E1B35C02A6F}" type="pres">
      <dgm:prSet presAssocID="{5F21E1F6-A7E2-4150-84E6-A163B4A3F3AA}" presName="L1TextContainer" presStyleLbl="revTx" presStyleIdx="1" presStyleCnt="4">
        <dgm:presLayoutVars>
          <dgm:chMax val="1"/>
          <dgm:chPref val="1"/>
          <dgm:bulletEnabled val="1"/>
        </dgm:presLayoutVars>
      </dgm:prSet>
      <dgm:spPr/>
    </dgm:pt>
    <dgm:pt modelId="{75D0E9CA-29C5-4331-BC33-A0A6271D2EF3}" type="pres">
      <dgm:prSet presAssocID="{5F21E1F6-A7E2-4150-84E6-A163B4A3F3AA}" presName="L2TextContainerWrapper" presStyleCnt="0">
        <dgm:presLayoutVars>
          <dgm:chMax val="0"/>
          <dgm:chPref val="0"/>
          <dgm:bulletEnabled val="1"/>
        </dgm:presLayoutVars>
      </dgm:prSet>
      <dgm:spPr/>
    </dgm:pt>
    <dgm:pt modelId="{6C2DB4EA-316B-4AAF-83E9-98FF897A03A4}" type="pres">
      <dgm:prSet presAssocID="{5F21E1F6-A7E2-4150-84E6-A163B4A3F3AA}" presName="L2TextContainer" presStyleLbl="bgAccFollowNode1" presStyleIdx="1" presStyleCnt="4"/>
      <dgm:spPr/>
    </dgm:pt>
    <dgm:pt modelId="{7CF5005F-2425-403E-A9B7-B916C442CB4C}" type="pres">
      <dgm:prSet presAssocID="{5F21E1F6-A7E2-4150-84E6-A163B4A3F3AA}" presName="FlexibleEmptyPlaceHolder" presStyleCnt="0"/>
      <dgm:spPr/>
    </dgm:pt>
    <dgm:pt modelId="{DF2248D6-E4CA-4308-9592-C92C23162556}" type="pres">
      <dgm:prSet presAssocID="{5F21E1F6-A7E2-4150-84E6-A163B4A3F3AA}" presName="ConnectLine" presStyleLbl="alignNode1" presStyleIdx="1"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48741818-137A-4726-9BFB-ADF0A8ADFD1D}" type="pres">
      <dgm:prSet presAssocID="{5F21E1F6-A7E2-4150-84E6-A163B4A3F3AA}" presName="ConnectorPoint"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31AAE385-B7B7-47B2-A666-8ACA20DD4F32}" type="pres">
      <dgm:prSet presAssocID="{5F21E1F6-A7E2-4150-84E6-A163B4A3F3AA}" presName="EmptyPlaceHolder" presStyleCnt="0"/>
      <dgm:spPr/>
    </dgm:pt>
    <dgm:pt modelId="{7167495E-D2F0-4C27-8B13-A755F5FEA57A}" type="pres">
      <dgm:prSet presAssocID="{BA62076C-092C-4734-9C47-C17AFEE44568}" presName="spaceBetweenRectangles" presStyleCnt="0"/>
      <dgm:spPr/>
    </dgm:pt>
    <dgm:pt modelId="{4B4FAC88-ACD0-4ABE-95B8-A973F12AC0C6}" type="pres">
      <dgm:prSet presAssocID="{319D3293-466D-4B9B-BF9A-C9825ADC66AB}" presName="composite" presStyleCnt="0"/>
      <dgm:spPr/>
    </dgm:pt>
    <dgm:pt modelId="{87E7FE6F-68C9-46F8-9874-B2FA0F3692E8}" type="pres">
      <dgm:prSet presAssocID="{319D3293-466D-4B9B-BF9A-C9825ADC66AB}" presName="L1TextContainer" presStyleLbl="revTx" presStyleIdx="2" presStyleCnt="4">
        <dgm:presLayoutVars>
          <dgm:chMax val="1"/>
          <dgm:chPref val="1"/>
          <dgm:bulletEnabled val="1"/>
        </dgm:presLayoutVars>
      </dgm:prSet>
      <dgm:spPr/>
    </dgm:pt>
    <dgm:pt modelId="{90B95C54-65CD-4853-8375-3F8723C95D87}" type="pres">
      <dgm:prSet presAssocID="{319D3293-466D-4B9B-BF9A-C9825ADC66AB}" presName="L2TextContainerWrapper" presStyleCnt="0">
        <dgm:presLayoutVars>
          <dgm:chMax val="0"/>
          <dgm:chPref val="0"/>
          <dgm:bulletEnabled val="1"/>
        </dgm:presLayoutVars>
      </dgm:prSet>
      <dgm:spPr/>
    </dgm:pt>
    <dgm:pt modelId="{60A0EA03-3588-409C-B889-90EF1978DDC0}" type="pres">
      <dgm:prSet presAssocID="{319D3293-466D-4B9B-BF9A-C9825ADC66AB}" presName="L2TextContainer" presStyleLbl="bgAccFollowNode1" presStyleIdx="2" presStyleCnt="4"/>
      <dgm:spPr/>
    </dgm:pt>
    <dgm:pt modelId="{E8C657FE-060E-4519-9C4B-5E53AD0F1E5F}" type="pres">
      <dgm:prSet presAssocID="{319D3293-466D-4B9B-BF9A-C9825ADC66AB}" presName="FlexibleEmptyPlaceHolder" presStyleCnt="0"/>
      <dgm:spPr/>
    </dgm:pt>
    <dgm:pt modelId="{72B9DF61-5F04-41F5-9724-76E3E28418A4}" type="pres">
      <dgm:prSet presAssocID="{319D3293-466D-4B9B-BF9A-C9825ADC66AB}" presName="ConnectLine" presStyleLbl="alignNode1" presStyleIdx="2"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B7AF938E-3D9C-4937-A769-59D2279C2466}" type="pres">
      <dgm:prSet presAssocID="{319D3293-466D-4B9B-BF9A-C9825ADC66AB}" presName="ConnectorPoint"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CF130511-083B-4A70-BA0A-2B9FBCFDC7BB}" type="pres">
      <dgm:prSet presAssocID="{319D3293-466D-4B9B-BF9A-C9825ADC66AB}" presName="EmptyPlaceHolder" presStyleCnt="0"/>
      <dgm:spPr/>
    </dgm:pt>
    <dgm:pt modelId="{6AC77582-0DB3-42B2-9BC8-4F3AC232CDBE}" type="pres">
      <dgm:prSet presAssocID="{7EF5D8C4-A7DA-4A27-92C0-2F40BA1C2EC5}" presName="spaceBetweenRectangles" presStyleCnt="0"/>
      <dgm:spPr/>
    </dgm:pt>
    <dgm:pt modelId="{63539478-C36A-476B-978E-F9D00D6D7FA3}" type="pres">
      <dgm:prSet presAssocID="{A06457BB-2BE8-45CD-A038-B7A8702C6F34}" presName="composite" presStyleCnt="0"/>
      <dgm:spPr/>
    </dgm:pt>
    <dgm:pt modelId="{F56A6D3D-6DA9-4C3F-836D-58BB5BB00A9C}" type="pres">
      <dgm:prSet presAssocID="{A06457BB-2BE8-45CD-A038-B7A8702C6F34}" presName="L1TextContainer" presStyleLbl="revTx" presStyleIdx="3" presStyleCnt="4">
        <dgm:presLayoutVars>
          <dgm:chMax val="1"/>
          <dgm:chPref val="1"/>
          <dgm:bulletEnabled val="1"/>
        </dgm:presLayoutVars>
      </dgm:prSet>
      <dgm:spPr/>
    </dgm:pt>
    <dgm:pt modelId="{9F1ABDAA-5CE4-4300-8256-B8743273AAEC}" type="pres">
      <dgm:prSet presAssocID="{A06457BB-2BE8-45CD-A038-B7A8702C6F34}" presName="L2TextContainerWrapper" presStyleCnt="0">
        <dgm:presLayoutVars>
          <dgm:chMax val="0"/>
          <dgm:chPref val="0"/>
          <dgm:bulletEnabled val="1"/>
        </dgm:presLayoutVars>
      </dgm:prSet>
      <dgm:spPr/>
    </dgm:pt>
    <dgm:pt modelId="{744814DE-8733-4704-91F7-C41A4FF78BAE}" type="pres">
      <dgm:prSet presAssocID="{A06457BB-2BE8-45CD-A038-B7A8702C6F34}" presName="L2TextContainer" presStyleLbl="bgAccFollowNode1" presStyleIdx="3" presStyleCnt="4"/>
      <dgm:spPr/>
    </dgm:pt>
    <dgm:pt modelId="{F4950C6C-63EB-468A-855E-8723795B6DA3}" type="pres">
      <dgm:prSet presAssocID="{A06457BB-2BE8-45CD-A038-B7A8702C6F34}" presName="FlexibleEmptyPlaceHolder" presStyleCnt="0"/>
      <dgm:spPr/>
    </dgm:pt>
    <dgm:pt modelId="{B587CE2E-6A98-4F41-98FD-1469DE5D89C0}" type="pres">
      <dgm:prSet presAssocID="{A06457BB-2BE8-45CD-A038-B7A8702C6F34}" presName="ConnectLine" presStyleLbl="alignNode1" presStyleIdx="3"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3BE1E437-F695-42F8-8C22-638E20F90F2B}" type="pres">
      <dgm:prSet presAssocID="{A06457BB-2BE8-45CD-A038-B7A8702C6F34}" presName="ConnectorPoint"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AB6AA821-3C49-48FB-909A-14E39BCCE4A9}" type="pres">
      <dgm:prSet presAssocID="{A06457BB-2BE8-45CD-A038-B7A8702C6F34}" presName="EmptyPlaceHolder" presStyleCnt="0"/>
      <dgm:spPr/>
    </dgm:pt>
  </dgm:ptLst>
  <dgm:cxnLst>
    <dgm:cxn modelId="{9DF26105-3015-4E35-BB27-D48A476D4489}" type="presOf" srcId="{319D3293-466D-4B9B-BF9A-C9825ADC66AB}" destId="{87E7FE6F-68C9-46F8-9874-B2FA0F3692E8}" srcOrd="0" destOrd="0" presId="urn:microsoft.com/office/officeart/2017/3/layout/HorizontalPathTimeline"/>
    <dgm:cxn modelId="{FCE6412D-64B2-4399-B5EE-CD181B8E4785}" type="presOf" srcId="{85E3A6FB-DB0D-4BA0-B34C-2FF396DE516B}" destId="{60A0EA03-3588-409C-B889-90EF1978DDC0}" srcOrd="0" destOrd="0" presId="urn:microsoft.com/office/officeart/2017/3/layout/HorizontalPathTimeline"/>
    <dgm:cxn modelId="{49AB3431-1CF3-4ACB-9717-EB9C98C00DC6}" srcId="{98B42576-F113-4130-B84D-9C1C05796178}" destId="{5F21E1F6-A7E2-4150-84E6-A163B4A3F3AA}" srcOrd="1" destOrd="0" parTransId="{BF892162-3136-4ACC-8390-CD418613FF49}" sibTransId="{BA62076C-092C-4734-9C47-C17AFEE44568}"/>
    <dgm:cxn modelId="{667C7339-8E31-42D3-98C2-E0D95650CF51}" type="presOf" srcId="{5BF98560-A439-4312-860C-6CA04BB340CC}" destId="{2265497A-0A5A-420F-9047-34700BBC4630}" srcOrd="0" destOrd="0" presId="urn:microsoft.com/office/officeart/2017/3/layout/HorizontalPathTimeline"/>
    <dgm:cxn modelId="{47FD1D49-2612-4328-9C71-58F79841A884}" srcId="{A06457BB-2BE8-45CD-A038-B7A8702C6F34}" destId="{A86788A6-9703-4D02-BA19-4C952945D671}" srcOrd="0" destOrd="0" parTransId="{7817B9D7-0885-4D6D-8319-216EF8AA87A7}" sibTransId="{63343000-875B-4018-A022-FC3711C86957}"/>
    <dgm:cxn modelId="{DF4BE256-7225-4308-BFB4-5B4642ABCD08}" srcId="{319D3293-466D-4B9B-BF9A-C9825ADC66AB}" destId="{85E3A6FB-DB0D-4BA0-B34C-2FF396DE516B}" srcOrd="0" destOrd="0" parTransId="{2933FB19-413D-436A-9A3E-C2F6757E7172}" sibTransId="{934AF826-E312-45CE-B0E8-10BE8C8F6DA6}"/>
    <dgm:cxn modelId="{843E4677-A956-4F35-B516-D2C3EEFF0D5E}" srcId="{5F21E1F6-A7E2-4150-84E6-A163B4A3F3AA}" destId="{0C776A36-0535-4565-A860-D8CBB5E86C3F}" srcOrd="0" destOrd="0" parTransId="{3864C7AB-66B6-499E-B2F3-8E61C14F7821}" sibTransId="{EB743BAF-22EE-43A3-A86D-6A22642D2373}"/>
    <dgm:cxn modelId="{A884E37C-A4C0-43A1-85C0-BD933A6AF87C}" type="presOf" srcId="{0C776A36-0535-4565-A860-D8CBB5E86C3F}" destId="{6C2DB4EA-316B-4AAF-83E9-98FF897A03A4}" srcOrd="0" destOrd="0" presId="urn:microsoft.com/office/officeart/2017/3/layout/HorizontalPathTimeline"/>
    <dgm:cxn modelId="{1EC3768B-A165-43E4-A359-20667931D53A}" srcId="{98B42576-F113-4130-B84D-9C1C05796178}" destId="{319D3293-466D-4B9B-BF9A-C9825ADC66AB}" srcOrd="2" destOrd="0" parTransId="{61EDD943-9628-4A0E-A010-3D4158D44DDA}" sibTransId="{7EF5D8C4-A7DA-4A27-92C0-2F40BA1C2EC5}"/>
    <dgm:cxn modelId="{AED82091-DE46-4807-93E7-2CA1DDB679C5}" srcId="{5BF98560-A439-4312-860C-6CA04BB340CC}" destId="{12943499-FE03-40B6-8FE7-EE548DEFF5D0}" srcOrd="0" destOrd="0" parTransId="{386E278B-AB61-43A4-957F-CBF683C34790}" sibTransId="{B1B9363E-D5DF-4BC6-995A-5D0CC5C1D4C4}"/>
    <dgm:cxn modelId="{2158D796-A84E-4F9D-BE65-868A1C8BF9BE}" srcId="{98B42576-F113-4130-B84D-9C1C05796178}" destId="{A06457BB-2BE8-45CD-A038-B7A8702C6F34}" srcOrd="3" destOrd="0" parTransId="{CF7D261E-F0DA-417C-ABE8-974525A72429}" sibTransId="{3E1EBD44-70C1-44D2-83C1-0019882F0CBA}"/>
    <dgm:cxn modelId="{44A8AEA0-C4FF-4F92-B443-8E9141BAB15A}" srcId="{319D3293-466D-4B9B-BF9A-C9825ADC66AB}" destId="{B90F8D64-08A6-41CC-9FA8-FC9AA1C3A53B}" srcOrd="1" destOrd="0" parTransId="{2DB58B1B-8B7D-4999-877D-6F47DBDA124D}" sibTransId="{4AE8C51A-67BE-4EF2-8CA0-FC674EC17D07}"/>
    <dgm:cxn modelId="{4279BDA1-CB57-415B-989A-B52194D51B1C}" type="presOf" srcId="{A86788A6-9703-4D02-BA19-4C952945D671}" destId="{744814DE-8733-4704-91F7-C41A4FF78BAE}" srcOrd="0" destOrd="0" presId="urn:microsoft.com/office/officeart/2017/3/layout/HorizontalPathTimeline"/>
    <dgm:cxn modelId="{1149B6A5-6433-43B0-9E95-07F0203DA431}" type="presOf" srcId="{B90F8D64-08A6-41CC-9FA8-FC9AA1C3A53B}" destId="{60A0EA03-3588-409C-B889-90EF1978DDC0}" srcOrd="0" destOrd="1" presId="urn:microsoft.com/office/officeart/2017/3/layout/HorizontalPathTimeline"/>
    <dgm:cxn modelId="{26C081AD-853A-4CB5-94EB-C5E7B9C702FB}" type="presOf" srcId="{12943499-FE03-40B6-8FE7-EE548DEFF5D0}" destId="{F5A4A142-30F1-4A87-992D-A01D83BD3D25}" srcOrd="0" destOrd="0" presId="urn:microsoft.com/office/officeart/2017/3/layout/HorizontalPathTimeline"/>
    <dgm:cxn modelId="{571828B8-4295-481A-B716-67931B1F2F87}" type="presOf" srcId="{98B42576-F113-4130-B84D-9C1C05796178}" destId="{25EA70DB-3D27-43D3-8CA2-1A9E59F0E39F}" srcOrd="0" destOrd="0" presId="urn:microsoft.com/office/officeart/2017/3/layout/HorizontalPathTimeline"/>
    <dgm:cxn modelId="{723499BC-8B3E-4B98-BB31-8CE83C8AA967}" type="presOf" srcId="{5F21E1F6-A7E2-4150-84E6-A163B4A3F3AA}" destId="{AF72ACCC-933C-4B20-A582-4E1B35C02A6F}" srcOrd="0" destOrd="0" presId="urn:microsoft.com/office/officeart/2017/3/layout/HorizontalPathTimeline"/>
    <dgm:cxn modelId="{701372C9-202F-473B-BE70-10C2261951DA}" type="presOf" srcId="{A06457BB-2BE8-45CD-A038-B7A8702C6F34}" destId="{F56A6D3D-6DA9-4C3F-836D-58BB5BB00A9C}" srcOrd="0" destOrd="0" presId="urn:microsoft.com/office/officeart/2017/3/layout/HorizontalPathTimeline"/>
    <dgm:cxn modelId="{7AA800D4-6A92-4796-9A53-F632FA6C2BFB}" srcId="{98B42576-F113-4130-B84D-9C1C05796178}" destId="{5BF98560-A439-4312-860C-6CA04BB340CC}" srcOrd="0" destOrd="0" parTransId="{093F40E5-397E-4441-829D-BCB330BE9A21}" sibTransId="{309E11E1-A3AD-4D7E-B0E1-3EAA2BD42E57}"/>
    <dgm:cxn modelId="{54D6CCBF-390F-4AEC-9C60-543B05F5E9F6}" type="presParOf" srcId="{25EA70DB-3D27-43D3-8CA2-1A9E59F0E39F}" destId="{4A0534C7-445D-4EF7-92C3-72AC79B11643}" srcOrd="0" destOrd="0" presId="urn:microsoft.com/office/officeart/2017/3/layout/HorizontalPathTimeline"/>
    <dgm:cxn modelId="{FDAE6A4B-3AB2-4FCA-8C54-0F8BCAA3D362}" type="presParOf" srcId="{25EA70DB-3D27-43D3-8CA2-1A9E59F0E39F}" destId="{42786553-2899-4780-85B3-916B0262E333}" srcOrd="1" destOrd="0" presId="urn:microsoft.com/office/officeart/2017/3/layout/HorizontalPathTimeline"/>
    <dgm:cxn modelId="{D1C86131-1B33-43BA-9603-327D3C009CBD}" type="presParOf" srcId="{42786553-2899-4780-85B3-916B0262E333}" destId="{8521BB9A-B48F-47BF-82D4-81BFEA09F17C}" srcOrd="0" destOrd="0" presId="urn:microsoft.com/office/officeart/2017/3/layout/HorizontalPathTimeline"/>
    <dgm:cxn modelId="{BA549555-4081-4F6C-A3C8-7AAA743AB09A}" type="presParOf" srcId="{8521BB9A-B48F-47BF-82D4-81BFEA09F17C}" destId="{2265497A-0A5A-420F-9047-34700BBC4630}" srcOrd="0" destOrd="0" presId="urn:microsoft.com/office/officeart/2017/3/layout/HorizontalPathTimeline"/>
    <dgm:cxn modelId="{82BC2B75-F0C4-49DF-B910-B8B25F1E5AFB}" type="presParOf" srcId="{8521BB9A-B48F-47BF-82D4-81BFEA09F17C}" destId="{20953D0A-C6C1-4B37-8CF0-8D1765F05CB5}" srcOrd="1" destOrd="0" presId="urn:microsoft.com/office/officeart/2017/3/layout/HorizontalPathTimeline"/>
    <dgm:cxn modelId="{7A955240-3A81-4FAF-8D37-D4532B184AF9}" type="presParOf" srcId="{20953D0A-C6C1-4B37-8CF0-8D1765F05CB5}" destId="{F5A4A142-30F1-4A87-992D-A01D83BD3D25}" srcOrd="0" destOrd="0" presId="urn:microsoft.com/office/officeart/2017/3/layout/HorizontalPathTimeline"/>
    <dgm:cxn modelId="{38EE11A7-FF63-4CC4-9145-B4445F621484}" type="presParOf" srcId="{20953D0A-C6C1-4B37-8CF0-8D1765F05CB5}" destId="{D2F0440B-E66D-44B5-B2D4-B1D1252C6214}" srcOrd="1" destOrd="0" presId="urn:microsoft.com/office/officeart/2017/3/layout/HorizontalPathTimeline"/>
    <dgm:cxn modelId="{9862A90A-61A8-4BE8-B3C0-3B527F972837}" type="presParOf" srcId="{8521BB9A-B48F-47BF-82D4-81BFEA09F17C}" destId="{558D542D-9AAA-4DB1-97D6-59D464E901C4}" srcOrd="2" destOrd="0" presId="urn:microsoft.com/office/officeart/2017/3/layout/HorizontalPathTimeline"/>
    <dgm:cxn modelId="{54EF935B-998B-43F1-A450-AB487DB52611}" type="presParOf" srcId="{8521BB9A-B48F-47BF-82D4-81BFEA09F17C}" destId="{6FA21820-0BB1-47D4-ACF0-972251618F39}" srcOrd="3" destOrd="0" presId="urn:microsoft.com/office/officeart/2017/3/layout/HorizontalPathTimeline"/>
    <dgm:cxn modelId="{A8A38C4B-C1C2-42FE-A67E-D7CCB31AFA60}" type="presParOf" srcId="{8521BB9A-B48F-47BF-82D4-81BFEA09F17C}" destId="{7F3AE9D3-D558-416A-9FC0-F719430660E5}" srcOrd="4" destOrd="0" presId="urn:microsoft.com/office/officeart/2017/3/layout/HorizontalPathTimeline"/>
    <dgm:cxn modelId="{1E6084C5-E2D8-4502-AFF3-F6A81135A45B}" type="presParOf" srcId="{42786553-2899-4780-85B3-916B0262E333}" destId="{44DC1D79-E895-49FB-8822-D281459C7E2F}" srcOrd="1" destOrd="0" presId="urn:microsoft.com/office/officeart/2017/3/layout/HorizontalPathTimeline"/>
    <dgm:cxn modelId="{A6D35DBB-ECE1-4FD0-8312-5823BA36301A}" type="presParOf" srcId="{42786553-2899-4780-85B3-916B0262E333}" destId="{B1577FDB-53A7-4C06-95EF-DB7B73FD3268}" srcOrd="2" destOrd="0" presId="urn:microsoft.com/office/officeart/2017/3/layout/HorizontalPathTimeline"/>
    <dgm:cxn modelId="{116C8948-441D-4984-A50D-39F34C4F43FF}" type="presParOf" srcId="{B1577FDB-53A7-4C06-95EF-DB7B73FD3268}" destId="{AF72ACCC-933C-4B20-A582-4E1B35C02A6F}" srcOrd="0" destOrd="0" presId="urn:microsoft.com/office/officeart/2017/3/layout/HorizontalPathTimeline"/>
    <dgm:cxn modelId="{31259D48-6F20-49BB-968C-F27CB3D6883C}" type="presParOf" srcId="{B1577FDB-53A7-4C06-95EF-DB7B73FD3268}" destId="{75D0E9CA-29C5-4331-BC33-A0A6271D2EF3}" srcOrd="1" destOrd="0" presId="urn:microsoft.com/office/officeart/2017/3/layout/HorizontalPathTimeline"/>
    <dgm:cxn modelId="{234A9EB4-2768-491E-A5D6-7AE8869C648D}" type="presParOf" srcId="{75D0E9CA-29C5-4331-BC33-A0A6271D2EF3}" destId="{6C2DB4EA-316B-4AAF-83E9-98FF897A03A4}" srcOrd="0" destOrd="0" presId="urn:microsoft.com/office/officeart/2017/3/layout/HorizontalPathTimeline"/>
    <dgm:cxn modelId="{011E0FA0-BB5F-4C0F-93A8-5ABD8AE70D02}" type="presParOf" srcId="{75D0E9CA-29C5-4331-BC33-A0A6271D2EF3}" destId="{7CF5005F-2425-403E-A9B7-B916C442CB4C}" srcOrd="1" destOrd="0" presId="urn:microsoft.com/office/officeart/2017/3/layout/HorizontalPathTimeline"/>
    <dgm:cxn modelId="{6082842F-AC51-4D72-81C1-F4ED7CFC0BDE}" type="presParOf" srcId="{B1577FDB-53A7-4C06-95EF-DB7B73FD3268}" destId="{DF2248D6-E4CA-4308-9592-C92C23162556}" srcOrd="2" destOrd="0" presId="urn:microsoft.com/office/officeart/2017/3/layout/HorizontalPathTimeline"/>
    <dgm:cxn modelId="{1F73D367-36CE-4EDD-9C03-C7C38B672B8A}" type="presParOf" srcId="{B1577FDB-53A7-4C06-95EF-DB7B73FD3268}" destId="{48741818-137A-4726-9BFB-ADF0A8ADFD1D}" srcOrd="3" destOrd="0" presId="urn:microsoft.com/office/officeart/2017/3/layout/HorizontalPathTimeline"/>
    <dgm:cxn modelId="{563B2F98-8C51-4168-AA95-DDCAA485D203}" type="presParOf" srcId="{B1577FDB-53A7-4C06-95EF-DB7B73FD3268}" destId="{31AAE385-B7B7-47B2-A666-8ACA20DD4F32}" srcOrd="4" destOrd="0" presId="urn:microsoft.com/office/officeart/2017/3/layout/HorizontalPathTimeline"/>
    <dgm:cxn modelId="{D39EF532-248C-4A6C-BDA6-15A89F0F4BE6}" type="presParOf" srcId="{42786553-2899-4780-85B3-916B0262E333}" destId="{7167495E-D2F0-4C27-8B13-A755F5FEA57A}" srcOrd="3" destOrd="0" presId="urn:microsoft.com/office/officeart/2017/3/layout/HorizontalPathTimeline"/>
    <dgm:cxn modelId="{7C957BA8-C9CB-48CD-8095-535E7D434560}" type="presParOf" srcId="{42786553-2899-4780-85B3-916B0262E333}" destId="{4B4FAC88-ACD0-4ABE-95B8-A973F12AC0C6}" srcOrd="4" destOrd="0" presId="urn:microsoft.com/office/officeart/2017/3/layout/HorizontalPathTimeline"/>
    <dgm:cxn modelId="{86C13E33-2C2A-4323-82EF-72EC423B270D}" type="presParOf" srcId="{4B4FAC88-ACD0-4ABE-95B8-A973F12AC0C6}" destId="{87E7FE6F-68C9-46F8-9874-B2FA0F3692E8}" srcOrd="0" destOrd="0" presId="urn:microsoft.com/office/officeart/2017/3/layout/HorizontalPathTimeline"/>
    <dgm:cxn modelId="{895DA3D2-B158-4198-A0D4-DE2A244FFAA1}" type="presParOf" srcId="{4B4FAC88-ACD0-4ABE-95B8-A973F12AC0C6}" destId="{90B95C54-65CD-4853-8375-3F8723C95D87}" srcOrd="1" destOrd="0" presId="urn:microsoft.com/office/officeart/2017/3/layout/HorizontalPathTimeline"/>
    <dgm:cxn modelId="{AE0CA1D3-73CB-4398-BA92-694E86DCA21F}" type="presParOf" srcId="{90B95C54-65CD-4853-8375-3F8723C95D87}" destId="{60A0EA03-3588-409C-B889-90EF1978DDC0}" srcOrd="0" destOrd="0" presId="urn:microsoft.com/office/officeart/2017/3/layout/HorizontalPathTimeline"/>
    <dgm:cxn modelId="{5B763AF5-D0F9-4940-A510-12DB50D7ADED}" type="presParOf" srcId="{90B95C54-65CD-4853-8375-3F8723C95D87}" destId="{E8C657FE-060E-4519-9C4B-5E53AD0F1E5F}" srcOrd="1" destOrd="0" presId="urn:microsoft.com/office/officeart/2017/3/layout/HorizontalPathTimeline"/>
    <dgm:cxn modelId="{1CD88431-EB36-4F39-B2D0-E58FA390A0AF}" type="presParOf" srcId="{4B4FAC88-ACD0-4ABE-95B8-A973F12AC0C6}" destId="{72B9DF61-5F04-41F5-9724-76E3E28418A4}" srcOrd="2" destOrd="0" presId="urn:microsoft.com/office/officeart/2017/3/layout/HorizontalPathTimeline"/>
    <dgm:cxn modelId="{6AD4A875-3CCF-459E-A6A9-7C3C0FA73361}" type="presParOf" srcId="{4B4FAC88-ACD0-4ABE-95B8-A973F12AC0C6}" destId="{B7AF938E-3D9C-4937-A769-59D2279C2466}" srcOrd="3" destOrd="0" presId="urn:microsoft.com/office/officeart/2017/3/layout/HorizontalPathTimeline"/>
    <dgm:cxn modelId="{1F956E31-367B-4248-AD59-C3BE7F8D0C6D}" type="presParOf" srcId="{4B4FAC88-ACD0-4ABE-95B8-A973F12AC0C6}" destId="{CF130511-083B-4A70-BA0A-2B9FBCFDC7BB}" srcOrd="4" destOrd="0" presId="urn:microsoft.com/office/officeart/2017/3/layout/HorizontalPathTimeline"/>
    <dgm:cxn modelId="{D8DFBADE-B3CF-4A55-B4AD-9BFDD9B341D4}" type="presParOf" srcId="{42786553-2899-4780-85B3-916B0262E333}" destId="{6AC77582-0DB3-42B2-9BC8-4F3AC232CDBE}" srcOrd="5" destOrd="0" presId="urn:microsoft.com/office/officeart/2017/3/layout/HorizontalPathTimeline"/>
    <dgm:cxn modelId="{658684A3-48AC-4895-B3CE-DA3BCEE73CE3}" type="presParOf" srcId="{42786553-2899-4780-85B3-916B0262E333}" destId="{63539478-C36A-476B-978E-F9D00D6D7FA3}" srcOrd="6" destOrd="0" presId="urn:microsoft.com/office/officeart/2017/3/layout/HorizontalPathTimeline"/>
    <dgm:cxn modelId="{4391FCBA-A0DA-4E41-B9D9-B9C2B896AA3C}" type="presParOf" srcId="{63539478-C36A-476B-978E-F9D00D6D7FA3}" destId="{F56A6D3D-6DA9-4C3F-836D-58BB5BB00A9C}" srcOrd="0" destOrd="0" presId="urn:microsoft.com/office/officeart/2017/3/layout/HorizontalPathTimeline"/>
    <dgm:cxn modelId="{2B61C14A-C453-483D-BDC9-778732BB7249}" type="presParOf" srcId="{63539478-C36A-476B-978E-F9D00D6D7FA3}" destId="{9F1ABDAA-5CE4-4300-8256-B8743273AAEC}" srcOrd="1" destOrd="0" presId="urn:microsoft.com/office/officeart/2017/3/layout/HorizontalPathTimeline"/>
    <dgm:cxn modelId="{07CD60B4-5440-4038-8699-F748D760CDB6}" type="presParOf" srcId="{9F1ABDAA-5CE4-4300-8256-B8743273AAEC}" destId="{744814DE-8733-4704-91F7-C41A4FF78BAE}" srcOrd="0" destOrd="0" presId="urn:microsoft.com/office/officeart/2017/3/layout/HorizontalPathTimeline"/>
    <dgm:cxn modelId="{CF5A66FB-DC2F-462A-8AE0-CF52BA31B68B}" type="presParOf" srcId="{9F1ABDAA-5CE4-4300-8256-B8743273AAEC}" destId="{F4950C6C-63EB-468A-855E-8723795B6DA3}" srcOrd="1" destOrd="0" presId="urn:microsoft.com/office/officeart/2017/3/layout/HorizontalPathTimeline"/>
    <dgm:cxn modelId="{DB3BA5FD-F40D-4083-B398-0069A9114C3C}" type="presParOf" srcId="{63539478-C36A-476B-978E-F9D00D6D7FA3}" destId="{B587CE2E-6A98-4F41-98FD-1469DE5D89C0}" srcOrd="2" destOrd="0" presId="urn:microsoft.com/office/officeart/2017/3/layout/HorizontalPathTimeline"/>
    <dgm:cxn modelId="{7958B921-5EC0-443E-9EA7-5B25A53B597B}" type="presParOf" srcId="{63539478-C36A-476B-978E-F9D00D6D7FA3}" destId="{3BE1E437-F695-42F8-8C22-638E20F90F2B}" srcOrd="3" destOrd="0" presId="urn:microsoft.com/office/officeart/2017/3/layout/HorizontalPathTimeline"/>
    <dgm:cxn modelId="{AD5CBC5C-5FCF-49C4-9FA2-07B9885D2A93}" type="presParOf" srcId="{63539478-C36A-476B-978E-F9D00D6D7FA3}" destId="{AB6AA821-3C49-48FB-909A-14E39BCCE4A9}"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5497A-0A5A-420F-9047-34700BBC4630}">
      <dsp:nvSpPr>
        <dsp:cNvPr id="0" name=""/>
        <dsp:cNvSpPr/>
      </dsp:nvSpPr>
      <dsp:spPr>
        <a:xfrm>
          <a:off x="247581" y="2617136"/>
          <a:ext cx="1974621"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15 Aug.</a:t>
          </a:r>
        </a:p>
      </dsp:txBody>
      <dsp:txXfrm>
        <a:off x="247581" y="2617136"/>
        <a:ext cx="1974621" cy="550719"/>
      </dsp:txXfrm>
    </dsp:sp>
    <dsp:sp modelId="{4A0534C7-445D-4EF7-92C3-72AC79B11643}">
      <dsp:nvSpPr>
        <dsp:cNvPr id="0" name=""/>
        <dsp:cNvSpPr/>
      </dsp:nvSpPr>
      <dsp:spPr>
        <a:xfrm>
          <a:off x="0" y="2339340"/>
          <a:ext cx="6172199" cy="1949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4A142-30F1-4A87-992D-A01D83BD3D25}">
      <dsp:nvSpPr>
        <dsp:cNvPr id="0" name=""/>
        <dsp:cNvSpPr/>
      </dsp:nvSpPr>
      <dsp:spPr>
        <a:xfrm>
          <a:off x="148850" y="830953"/>
          <a:ext cx="2172083" cy="67987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Descriptors released</a:t>
          </a:r>
        </a:p>
      </dsp:txBody>
      <dsp:txXfrm>
        <a:off x="148850" y="830953"/>
        <a:ext cx="2172083" cy="679870"/>
      </dsp:txXfrm>
    </dsp:sp>
    <dsp:sp modelId="{558D542D-9AAA-4DB1-97D6-59D464E901C4}">
      <dsp:nvSpPr>
        <dsp:cNvPr id="0" name=""/>
        <dsp:cNvSpPr/>
      </dsp:nvSpPr>
      <dsp:spPr>
        <a:xfrm>
          <a:off x="1234892" y="1510823"/>
          <a:ext cx="0" cy="82851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F72ACCC-933C-4B20-A582-4E1B35C02A6F}">
      <dsp:nvSpPr>
        <dsp:cNvPr id="0" name=""/>
        <dsp:cNvSpPr/>
      </dsp:nvSpPr>
      <dsp:spPr>
        <a:xfrm>
          <a:off x="1481719" y="1705768"/>
          <a:ext cx="1974621"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Fall 2024</a:t>
          </a:r>
        </a:p>
      </dsp:txBody>
      <dsp:txXfrm>
        <a:off x="1481719" y="1705768"/>
        <a:ext cx="1974621" cy="550719"/>
      </dsp:txXfrm>
    </dsp:sp>
    <dsp:sp modelId="{6C2DB4EA-316B-4AAF-83E9-98FF897A03A4}">
      <dsp:nvSpPr>
        <dsp:cNvPr id="0" name=""/>
        <dsp:cNvSpPr/>
      </dsp:nvSpPr>
      <dsp:spPr>
        <a:xfrm>
          <a:off x="1382988" y="3362801"/>
          <a:ext cx="2172083" cy="12960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venir Next LT Pro"/>
            </a:rPr>
            <a:t>"Revised courses</a:t>
          </a:r>
          <a:r>
            <a:rPr lang="en-US" sz="1500" kern="1200" dirty="0"/>
            <a:t>" (new prefixes, number, COR, etc.) go through curriculum &amp; updated in </a:t>
          </a:r>
          <a:r>
            <a:rPr lang="en-US" sz="1500" kern="1200" dirty="0" err="1"/>
            <a:t>eLumen</a:t>
          </a:r>
          <a:endParaRPr lang="en-US" sz="1500" kern="1200" dirty="0"/>
        </a:p>
      </dsp:txBody>
      <dsp:txXfrm>
        <a:off x="1382988" y="3362801"/>
        <a:ext cx="2172083" cy="1296003"/>
      </dsp:txXfrm>
    </dsp:sp>
    <dsp:sp modelId="{DF2248D6-E4CA-4308-9592-C92C23162556}">
      <dsp:nvSpPr>
        <dsp:cNvPr id="0" name=""/>
        <dsp:cNvSpPr/>
      </dsp:nvSpPr>
      <dsp:spPr>
        <a:xfrm>
          <a:off x="2469030" y="2534284"/>
          <a:ext cx="0" cy="82851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FA21820-0BB1-47D4-ACF0-972251618F39}">
      <dsp:nvSpPr>
        <dsp:cNvPr id="0" name=""/>
        <dsp:cNvSpPr/>
      </dsp:nvSpPr>
      <dsp:spPr>
        <a:xfrm>
          <a:off x="1173971" y="2375892"/>
          <a:ext cx="121840" cy="1218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741818-137A-4726-9BFB-ADF0A8ADFD1D}">
      <dsp:nvSpPr>
        <dsp:cNvPr id="0" name=""/>
        <dsp:cNvSpPr/>
      </dsp:nvSpPr>
      <dsp:spPr>
        <a:xfrm>
          <a:off x="2408110" y="2375892"/>
          <a:ext cx="121840" cy="1218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E7FE6F-68C9-46F8-9874-B2FA0F3692E8}">
      <dsp:nvSpPr>
        <dsp:cNvPr id="0" name=""/>
        <dsp:cNvSpPr/>
      </dsp:nvSpPr>
      <dsp:spPr>
        <a:xfrm>
          <a:off x="2715858" y="2617136"/>
          <a:ext cx="1974621"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Univers Condensed"/>
            </a:rPr>
            <a:t>Spring 2025</a:t>
          </a:r>
        </a:p>
      </dsp:txBody>
      <dsp:txXfrm>
        <a:off x="2715858" y="2617136"/>
        <a:ext cx="1974621" cy="550719"/>
      </dsp:txXfrm>
    </dsp:sp>
    <dsp:sp modelId="{60A0EA03-3588-409C-B889-90EF1978DDC0}">
      <dsp:nvSpPr>
        <dsp:cNvPr id="0" name=""/>
        <dsp:cNvSpPr/>
      </dsp:nvSpPr>
      <dsp:spPr>
        <a:xfrm>
          <a:off x="2617127" y="66098"/>
          <a:ext cx="2172083" cy="144472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b="0" kern="1200" dirty="0">
              <a:latin typeface="Univers Condensed"/>
            </a:rPr>
            <a:t>Pending Cal-GETC submissions</a:t>
          </a:r>
        </a:p>
        <a:p>
          <a:pPr marL="0" lvl="0" indent="0" algn="l" defTabSz="666750" rtl="0">
            <a:lnSpc>
              <a:spcPct val="90000"/>
            </a:lnSpc>
            <a:spcBef>
              <a:spcPct val="0"/>
            </a:spcBef>
            <a:spcAft>
              <a:spcPct val="35000"/>
            </a:spcAft>
            <a:buNone/>
            <a:defRPr b="1"/>
          </a:pPr>
          <a:r>
            <a:rPr lang="en-US" sz="1500" b="0" kern="1200" dirty="0">
              <a:latin typeface="Univers Condensed"/>
            </a:rPr>
            <a:t>COMM courses—will have a chance to re-submit</a:t>
          </a:r>
        </a:p>
      </dsp:txBody>
      <dsp:txXfrm>
        <a:off x="2617127" y="66098"/>
        <a:ext cx="2172083" cy="1444725"/>
      </dsp:txXfrm>
    </dsp:sp>
    <dsp:sp modelId="{72B9DF61-5F04-41F5-9724-76E3E28418A4}">
      <dsp:nvSpPr>
        <dsp:cNvPr id="0" name=""/>
        <dsp:cNvSpPr/>
      </dsp:nvSpPr>
      <dsp:spPr>
        <a:xfrm>
          <a:off x="3703169" y="1510823"/>
          <a:ext cx="0" cy="82851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56A6D3D-6DA9-4C3F-836D-58BB5BB00A9C}">
      <dsp:nvSpPr>
        <dsp:cNvPr id="0" name=""/>
        <dsp:cNvSpPr/>
      </dsp:nvSpPr>
      <dsp:spPr>
        <a:xfrm>
          <a:off x="3949997" y="1705768"/>
          <a:ext cx="1974621" cy="5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Fall 2025</a:t>
          </a:r>
        </a:p>
      </dsp:txBody>
      <dsp:txXfrm>
        <a:off x="3949997" y="1705768"/>
        <a:ext cx="1974621" cy="550719"/>
      </dsp:txXfrm>
    </dsp:sp>
    <dsp:sp modelId="{744814DE-8733-4704-91F7-C41A4FF78BAE}">
      <dsp:nvSpPr>
        <dsp:cNvPr id="0" name=""/>
        <dsp:cNvSpPr/>
      </dsp:nvSpPr>
      <dsp:spPr>
        <a:xfrm>
          <a:off x="3851265" y="3362801"/>
          <a:ext cx="2172083" cy="70111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CCN courses in catalog</a:t>
          </a:r>
        </a:p>
      </dsp:txBody>
      <dsp:txXfrm>
        <a:off x="3851265" y="3362801"/>
        <a:ext cx="2172083" cy="701116"/>
      </dsp:txXfrm>
    </dsp:sp>
    <dsp:sp modelId="{B587CE2E-6A98-4F41-98FD-1469DE5D89C0}">
      <dsp:nvSpPr>
        <dsp:cNvPr id="0" name=""/>
        <dsp:cNvSpPr/>
      </dsp:nvSpPr>
      <dsp:spPr>
        <a:xfrm>
          <a:off x="4937307" y="2534284"/>
          <a:ext cx="0" cy="82851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7AF938E-3D9C-4937-A769-59D2279C2466}">
      <dsp:nvSpPr>
        <dsp:cNvPr id="0" name=""/>
        <dsp:cNvSpPr/>
      </dsp:nvSpPr>
      <dsp:spPr>
        <a:xfrm>
          <a:off x="3642248" y="2375892"/>
          <a:ext cx="121840" cy="1218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E1E437-F695-42F8-8C22-638E20F90F2B}">
      <dsp:nvSpPr>
        <dsp:cNvPr id="0" name=""/>
        <dsp:cNvSpPr/>
      </dsp:nvSpPr>
      <dsp:spPr>
        <a:xfrm>
          <a:off x="4876387" y="2375892"/>
          <a:ext cx="121840" cy="12184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1/13/2025</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4195640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1/13/2025</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7560048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1/13/2025</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3433243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1/13/2025</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5094720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1/13/2025</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21985911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1/13/2025</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323043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1/13/2025</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7394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1/13/2025</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386201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1/13/2025</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52891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1/13/2025</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7992539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1/13/2025</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39661732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1/13/2025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dirty="0"/>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30886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s.marin.edu/sites/default/files/IGETC%20GE%202024%20-%202025%20Worksheet%20Final%206.18%20FILLABLE.pdf" TargetMode="External"/><Relationship Id="rId2" Type="http://schemas.openxmlformats.org/officeDocument/2006/relationships/hyperlink" Target="https://icas-ca.org/wp-content/uploads/2024/07/Cal-GETC_Standards_1v2_2024.pdf"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s.marin.edu/articulation" TargetMode="External"/><Relationship Id="rId2" Type="http://schemas.openxmlformats.org/officeDocument/2006/relationships/hyperlink" Target="mailto:smalmquistwest@marin.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www.cccco.edu/-/media/CCCCO-Website/docs/report/2023-common-course-numbering-task-force-report-2-15-24-a11y.pdf?la=en&amp;hash=424EE27CFA742922ACD5D378295134062B8630C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id.n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course-outline-of-records-submiss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hyperlink" Target="https://nam11.safelinks.protection.outlook.com/?url=https%3A%2F%2Fwww.asccc.org%2Fsign-our-newsletters&amp;data=05%7C02%7Csmalmquistwest%40marin.edu%7C90a3318718e84f2f8d7508dc63eddbb4%7Cecdad93f1159406d9bbefe5bfddb5a5a%7C0%7C0%7C638495120454230647%7CUnknown%7CTWFpbGZsb3d8eyJWIjoiMC4wLjAwMDAiLCJQIjoiV2luMzIiLCJBTiI6Ik1haWwiLCJXVCI6Mn0%3D%7C0%7C%7C%7C&amp;sdata=GKtDPQzp%2B5AX%2BOFoXOKLJ5gU0J6QWlb2KNEWtIl6zG8%3D&amp;reserved=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ss.marin.edu/articulation"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s.marin.edu/sites/default/files/CSU%20GE%20Breadth%20Worksheet%202024%20-%202025%20Final%20PDF%206.18%20FILLABLE.pdf" TargetMode="External"/><Relationship Id="rId2" Type="http://schemas.openxmlformats.org/officeDocument/2006/relationships/hyperlink" Target="https://ss.marin.edu/sites/default/files/IGETC%20GE%202024%20-%202025%20Worksheet%20Final%206.18%20FILLABLE.pdf" TargetMode="External"/><Relationship Id="rId1" Type="http://schemas.openxmlformats.org/officeDocument/2006/relationships/slideLayout" Target="../slideLayouts/slideLayout4.xml"/><Relationship Id="rId4" Type="http://schemas.openxmlformats.org/officeDocument/2006/relationships/hyperlink" Target="https://ss.marin.edu/sites/default/files/COM%20Local%20GE%20Worksheet%202024%20-%202025%20Final%206.18%20PDF%20FILLABL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225" y="1261872"/>
            <a:ext cx="10537538" cy="2852928"/>
          </a:xfrm>
        </p:spPr>
        <p:txBody>
          <a:bodyPr vert="horz" lIns="91440" tIns="45720" rIns="91440" bIns="45720" rtlCol="0" anchor="b">
            <a:noAutofit/>
          </a:bodyPr>
          <a:lstStyle/>
          <a:p>
            <a:r>
              <a:rPr lang="en-US" dirty="0"/>
              <a:t>Cal-GETC and Common Course Numbering Explained!</a:t>
            </a:r>
            <a:br>
              <a:rPr lang="en-US" dirty="0"/>
            </a:br>
            <a:endParaRPr lang="en-US" sz="1100"/>
          </a:p>
        </p:txBody>
      </p:sp>
      <p:sp>
        <p:nvSpPr>
          <p:cNvPr id="3" name="Subtitle 2"/>
          <p:cNvSpPr>
            <a:spLocks noGrp="1"/>
          </p:cNvSpPr>
          <p:nvPr>
            <p:ph type="subTitle" idx="1"/>
          </p:nvPr>
        </p:nvSpPr>
        <p:spPr/>
        <p:txBody>
          <a:bodyPr vert="horz" lIns="91440" tIns="45720" rIns="91440" bIns="45720" rtlCol="0" anchor="t">
            <a:normAutofit fontScale="92500" lnSpcReduction="20000"/>
          </a:bodyPr>
          <a:lstStyle/>
          <a:p>
            <a:r>
              <a:rPr lang="en-US" dirty="0"/>
              <a:t>Sara Malmquist-West</a:t>
            </a:r>
          </a:p>
          <a:p>
            <a:r>
              <a:rPr lang="en-US" dirty="0"/>
              <a:t>Articulation Officer/Transfer Counselor</a:t>
            </a:r>
          </a:p>
          <a:p>
            <a:r>
              <a:rPr lang="en-US" dirty="0"/>
              <a:t>FLEX Spring 2025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65A789-8542-5753-6FA7-B9F03F6F6AD7}"/>
              </a:ext>
            </a:extLst>
          </p:cNvPr>
          <p:cNvSpPr>
            <a:spLocks noGrp="1"/>
          </p:cNvSpPr>
          <p:nvPr>
            <p:ph type="title"/>
          </p:nvPr>
        </p:nvSpPr>
        <p:spPr/>
        <p:txBody>
          <a:bodyPr/>
          <a:lstStyle/>
          <a:p>
            <a:r>
              <a:rPr lang="en-US" dirty="0"/>
              <a:t>Current Local GE</a:t>
            </a:r>
          </a:p>
        </p:txBody>
      </p:sp>
      <p:sp>
        <p:nvSpPr>
          <p:cNvPr id="6" name="Content Placeholder 5">
            <a:extLst>
              <a:ext uri="{FF2B5EF4-FFF2-40B4-BE49-F238E27FC236}">
                <a16:creationId xmlns:a16="http://schemas.microsoft.com/office/drawing/2014/main" id="{5DD7524D-8ACC-C35B-DDD1-6233EBD0A26E}"/>
              </a:ext>
            </a:extLst>
          </p:cNvPr>
          <p:cNvSpPr>
            <a:spLocks noGrp="1"/>
          </p:cNvSpPr>
          <p:nvPr>
            <p:ph idx="1"/>
          </p:nvPr>
        </p:nvSpPr>
        <p:spPr/>
        <p:txBody>
          <a:bodyPr vert="horz" lIns="91440" tIns="45720" rIns="91440" bIns="45720" rtlCol="0" anchor="t">
            <a:normAutofit/>
          </a:bodyPr>
          <a:lstStyle/>
          <a:p>
            <a:r>
              <a:rPr lang="en-US" dirty="0"/>
              <a:t>Graduation Requirements</a:t>
            </a:r>
          </a:p>
          <a:p>
            <a:pPr lvl="1">
              <a:buFont typeface="Courier New" panose="020B0604020202020204" pitchFamily="34" charset="0"/>
              <a:buChar char="o"/>
            </a:pPr>
            <a:r>
              <a:rPr lang="en-US" dirty="0"/>
              <a:t>Math competency</a:t>
            </a:r>
          </a:p>
          <a:p>
            <a:pPr lvl="1">
              <a:buFont typeface="Courier New" panose="020B0604020202020204" pitchFamily="34" charset="0"/>
              <a:buChar char="o"/>
            </a:pPr>
            <a:r>
              <a:rPr lang="en-US" dirty="0"/>
              <a:t>English competency</a:t>
            </a:r>
          </a:p>
        </p:txBody>
      </p:sp>
      <p:sp>
        <p:nvSpPr>
          <p:cNvPr id="2" name="Date Placeholder 1">
            <a:extLst>
              <a:ext uri="{FF2B5EF4-FFF2-40B4-BE49-F238E27FC236}">
                <a16:creationId xmlns:a16="http://schemas.microsoft.com/office/drawing/2014/main" id="{108BB588-BE77-E3FC-659C-67FC93568428}"/>
              </a:ext>
            </a:extLst>
          </p:cNvPr>
          <p:cNvSpPr>
            <a:spLocks noGrp="1"/>
          </p:cNvSpPr>
          <p:nvPr>
            <p:ph type="dt" sz="half" idx="10"/>
          </p:nvPr>
        </p:nvSpPr>
        <p:spPr/>
        <p:txBody>
          <a:bodyPr/>
          <a:lstStyle/>
          <a:p>
            <a:fld id="{757C6F18-FED5-4021-960D-72267B067374}" type="datetime1">
              <a:t>1/13/2025</a:t>
            </a:fld>
            <a:endParaRPr lang="en-US" dirty="0"/>
          </a:p>
        </p:txBody>
      </p:sp>
      <p:pic>
        <p:nvPicPr>
          <p:cNvPr id="3" name="Picture 2" descr="A close up of a document&#10;&#10;Description automatically generated">
            <a:extLst>
              <a:ext uri="{FF2B5EF4-FFF2-40B4-BE49-F238E27FC236}">
                <a16:creationId xmlns:a16="http://schemas.microsoft.com/office/drawing/2014/main" id="{CEF7CED8-F63E-FAB7-9D2E-69AD7D373AA2}"/>
              </a:ext>
            </a:extLst>
          </p:cNvPr>
          <p:cNvPicPr>
            <a:picLocks noChangeAspect="1"/>
          </p:cNvPicPr>
          <p:nvPr/>
        </p:nvPicPr>
        <p:blipFill>
          <a:blip r:embed="rId2"/>
          <a:stretch>
            <a:fillRect/>
          </a:stretch>
        </p:blipFill>
        <p:spPr>
          <a:xfrm>
            <a:off x="5718320" y="446049"/>
            <a:ext cx="6052192" cy="5817220"/>
          </a:xfrm>
          <a:prstGeom prst="rect">
            <a:avLst/>
          </a:prstGeom>
        </p:spPr>
      </p:pic>
    </p:spTree>
    <p:extLst>
      <p:ext uri="{BB962C8B-B14F-4D97-AF65-F5344CB8AC3E}">
        <p14:creationId xmlns:p14="http://schemas.microsoft.com/office/powerpoint/2010/main" val="147126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0FD2-27E6-AE5D-C826-C5EE2E6BA919}"/>
              </a:ext>
            </a:extLst>
          </p:cNvPr>
          <p:cNvSpPr>
            <a:spLocks noGrp="1"/>
          </p:cNvSpPr>
          <p:nvPr>
            <p:ph type="title"/>
          </p:nvPr>
        </p:nvSpPr>
        <p:spPr/>
        <p:txBody>
          <a:bodyPr/>
          <a:lstStyle/>
          <a:p>
            <a:r>
              <a:rPr lang="en-US" dirty="0"/>
              <a:t>Catalog Rights</a:t>
            </a:r>
          </a:p>
        </p:txBody>
      </p:sp>
      <p:sp>
        <p:nvSpPr>
          <p:cNvPr id="3" name="Content Placeholder 2">
            <a:extLst>
              <a:ext uri="{FF2B5EF4-FFF2-40B4-BE49-F238E27FC236}">
                <a16:creationId xmlns:a16="http://schemas.microsoft.com/office/drawing/2014/main" id="{E2511BD2-2B5E-4F29-8A0A-49A83F6FB7CB}"/>
              </a:ext>
            </a:extLst>
          </p:cNvPr>
          <p:cNvSpPr>
            <a:spLocks noGrp="1"/>
          </p:cNvSpPr>
          <p:nvPr>
            <p:ph idx="1"/>
          </p:nvPr>
        </p:nvSpPr>
        <p:spPr>
          <a:xfrm>
            <a:off x="704980" y="1718279"/>
            <a:ext cx="10578716" cy="4453921"/>
          </a:xfrm>
        </p:spPr>
        <p:txBody>
          <a:bodyPr vert="horz" lIns="91440" tIns="45720" rIns="91440" bIns="45720" rtlCol="0" anchor="t">
            <a:noAutofit/>
          </a:bodyPr>
          <a:lstStyle/>
          <a:p>
            <a:r>
              <a:rPr lang="en-US" sz="1600" dirty="0"/>
              <a:t>Requirements for General Education, Degrees, and Certificates can change from academic year to academic year</a:t>
            </a:r>
          </a:p>
          <a:p>
            <a:r>
              <a:rPr lang="en-US" sz="1600" dirty="0"/>
              <a:t>Students maintain catalog rights to any year that they have attended as long as they have maintained "continuous enrollment" (which is attending one semester per academic year)</a:t>
            </a:r>
          </a:p>
          <a:p>
            <a:r>
              <a:rPr lang="en-US" sz="1600" dirty="0"/>
              <a:t>New students who start Fall 2025 </a:t>
            </a:r>
            <a:r>
              <a:rPr lang="en-US" sz="1600" b="1" dirty="0"/>
              <a:t>must </a:t>
            </a:r>
            <a:r>
              <a:rPr lang="en-US" sz="1600" dirty="0"/>
              <a:t>follow Cal-GETC or local GE (depending on academic goal)</a:t>
            </a:r>
          </a:p>
          <a:p>
            <a:r>
              <a:rPr lang="en-US" sz="1600" dirty="0"/>
              <a:t>Current students who started </a:t>
            </a:r>
            <a:r>
              <a:rPr lang="en-US" sz="1600" u="sng" dirty="0"/>
              <a:t>prior </a:t>
            </a:r>
            <a:r>
              <a:rPr lang="en-US" sz="1600" dirty="0"/>
              <a:t>to Fall 2025 can follow Cal-GETC, CSU GE Breadth or IGETC (as long as they maintain catalog rights AND were not dual enrolled HS students)</a:t>
            </a:r>
          </a:p>
          <a:p>
            <a:r>
              <a:rPr lang="en-US" sz="1600" dirty="0"/>
              <a:t>Challenges:</a:t>
            </a:r>
          </a:p>
          <a:p>
            <a:pPr lvl="1">
              <a:buFont typeface="Courier New" panose="020B0604020202020204" pitchFamily="34" charset="0"/>
              <a:buChar char="o"/>
            </a:pPr>
            <a:r>
              <a:rPr lang="en-US" sz="1400" dirty="0"/>
              <a:t>Each CCC determines their own catalog rights policy</a:t>
            </a:r>
          </a:p>
          <a:p>
            <a:pPr lvl="1">
              <a:buFont typeface="Courier New" panose="020B0604020202020204" pitchFamily="34" charset="0"/>
              <a:buChar char="o"/>
            </a:pPr>
            <a:r>
              <a:rPr lang="en-US" sz="1400" dirty="0"/>
              <a:t>CSUs have catalog rights policy</a:t>
            </a:r>
          </a:p>
          <a:p>
            <a:pPr lvl="1">
              <a:buFont typeface="Courier New" panose="020B0604020202020204" pitchFamily="34" charset="0"/>
              <a:buChar char="o"/>
            </a:pPr>
            <a:r>
              <a:rPr lang="en-US" sz="1400" dirty="0"/>
              <a:t>UCs do not have catalog rights policy</a:t>
            </a:r>
          </a:p>
          <a:p>
            <a:r>
              <a:rPr lang="en-US" sz="1600" b="1" dirty="0"/>
              <a:t>This means that students in the same class will be following different GE patterns!!!!</a:t>
            </a:r>
          </a:p>
          <a:p>
            <a:r>
              <a:rPr lang="en-US" sz="1600" b="1" dirty="0"/>
              <a:t>Please refer students to a counselor!!!</a:t>
            </a:r>
          </a:p>
          <a:p>
            <a:r>
              <a:rPr lang="en-US" sz="1600" b="1" dirty="0"/>
              <a:t>Include this information in your syllabus!</a:t>
            </a:r>
          </a:p>
        </p:txBody>
      </p:sp>
      <p:sp>
        <p:nvSpPr>
          <p:cNvPr id="4" name="Date Placeholder 3">
            <a:extLst>
              <a:ext uri="{FF2B5EF4-FFF2-40B4-BE49-F238E27FC236}">
                <a16:creationId xmlns:a16="http://schemas.microsoft.com/office/drawing/2014/main" id="{9B634B64-F67F-FDA7-4E0C-B6DC3E85E054}"/>
              </a:ext>
            </a:extLst>
          </p:cNvPr>
          <p:cNvSpPr>
            <a:spLocks noGrp="1"/>
          </p:cNvSpPr>
          <p:nvPr>
            <p:ph type="dt" sz="half" idx="10"/>
          </p:nvPr>
        </p:nvSpPr>
        <p:spPr/>
        <p:txBody>
          <a:bodyPr/>
          <a:lstStyle/>
          <a:p>
            <a:fld id="{F7E5697D-75BE-4BEC-8441-37C1550E92DA}" type="datetime1">
              <a:t>1/13/2025</a:t>
            </a:fld>
            <a:endParaRPr lang="en-US" dirty="0"/>
          </a:p>
        </p:txBody>
      </p:sp>
    </p:spTree>
    <p:extLst>
      <p:ext uri="{BB962C8B-B14F-4D97-AF65-F5344CB8AC3E}">
        <p14:creationId xmlns:p14="http://schemas.microsoft.com/office/powerpoint/2010/main" val="194127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C2-9773-1E78-9509-FEA964B37AE2}"/>
              </a:ext>
            </a:extLst>
          </p:cNvPr>
          <p:cNvSpPr>
            <a:spLocks noGrp="1"/>
          </p:cNvSpPr>
          <p:nvPr>
            <p:ph type="title"/>
          </p:nvPr>
        </p:nvSpPr>
        <p:spPr/>
        <p:txBody>
          <a:bodyPr/>
          <a:lstStyle/>
          <a:p>
            <a:br>
              <a:rPr lang="en-US" dirty="0"/>
            </a:br>
            <a:r>
              <a:rPr lang="en-US" dirty="0"/>
              <a:t>Cal-GETC</a:t>
            </a:r>
          </a:p>
        </p:txBody>
      </p:sp>
      <p:sp>
        <p:nvSpPr>
          <p:cNvPr id="3" name="Text Placeholder 2">
            <a:extLst>
              <a:ext uri="{FF2B5EF4-FFF2-40B4-BE49-F238E27FC236}">
                <a16:creationId xmlns:a16="http://schemas.microsoft.com/office/drawing/2014/main" id="{4C285089-DC79-593A-98BA-E53402F11F58}"/>
              </a:ext>
            </a:extLst>
          </p:cNvPr>
          <p:cNvSpPr>
            <a:spLocks noGrp="1"/>
          </p:cNvSpPr>
          <p:nvPr>
            <p:ph type="body" idx="1"/>
          </p:nvPr>
        </p:nvSpPr>
        <p:spPr/>
        <p:txBody>
          <a:bodyPr vert="horz" lIns="91440" tIns="45720" rIns="91440" bIns="45720" rtlCol="0" anchor="t">
            <a:normAutofit/>
          </a:bodyPr>
          <a:lstStyle/>
          <a:p>
            <a:r>
              <a:rPr lang="en-US" dirty="0"/>
              <a:t>Transition to a singular GE Pattern for transfer</a:t>
            </a:r>
          </a:p>
        </p:txBody>
      </p:sp>
      <p:sp>
        <p:nvSpPr>
          <p:cNvPr id="4" name="Date Placeholder 3">
            <a:extLst>
              <a:ext uri="{FF2B5EF4-FFF2-40B4-BE49-F238E27FC236}">
                <a16:creationId xmlns:a16="http://schemas.microsoft.com/office/drawing/2014/main" id="{1C1AC557-3342-86D2-1207-3C8AEC85C3EE}"/>
              </a:ext>
            </a:extLst>
          </p:cNvPr>
          <p:cNvSpPr>
            <a:spLocks noGrp="1"/>
          </p:cNvSpPr>
          <p:nvPr>
            <p:ph type="dt" sz="half" idx="10"/>
          </p:nvPr>
        </p:nvSpPr>
        <p:spPr/>
        <p:txBody>
          <a:bodyPr/>
          <a:lstStyle/>
          <a:p>
            <a:fld id="{F1EDFE39-A544-4D34-97EC-51DF6C7FF29D}" type="datetime1">
              <a:t>1/13/2025</a:t>
            </a:fld>
            <a:endParaRPr lang="en-US" dirty="0"/>
          </a:p>
        </p:txBody>
      </p:sp>
    </p:spTree>
    <p:extLst>
      <p:ext uri="{BB962C8B-B14F-4D97-AF65-F5344CB8AC3E}">
        <p14:creationId xmlns:p14="http://schemas.microsoft.com/office/powerpoint/2010/main" val="2293421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0210-FE02-32AE-374E-41D335C91338}"/>
              </a:ext>
            </a:extLst>
          </p:cNvPr>
          <p:cNvSpPr>
            <a:spLocks noGrp="1"/>
          </p:cNvSpPr>
          <p:nvPr>
            <p:ph type="title"/>
          </p:nvPr>
        </p:nvSpPr>
        <p:spPr/>
        <p:txBody>
          <a:bodyPr/>
          <a:lstStyle/>
          <a:p>
            <a:r>
              <a:rPr lang="en-US" dirty="0"/>
              <a:t>What is Cal-GETC? </a:t>
            </a:r>
          </a:p>
        </p:txBody>
      </p:sp>
      <p:sp>
        <p:nvSpPr>
          <p:cNvPr id="3" name="Content Placeholder 2">
            <a:extLst>
              <a:ext uri="{FF2B5EF4-FFF2-40B4-BE49-F238E27FC236}">
                <a16:creationId xmlns:a16="http://schemas.microsoft.com/office/drawing/2014/main" id="{79D8AA0A-FFC6-83EA-6A03-B3CFEE65389F}"/>
              </a:ext>
            </a:extLst>
          </p:cNvPr>
          <p:cNvSpPr>
            <a:spLocks noGrp="1"/>
          </p:cNvSpPr>
          <p:nvPr>
            <p:ph idx="1"/>
          </p:nvPr>
        </p:nvSpPr>
        <p:spPr/>
        <p:txBody>
          <a:bodyPr vert="horz" lIns="91440" tIns="45720" rIns="91440" bIns="45720" rtlCol="0" anchor="t">
            <a:normAutofit/>
          </a:bodyPr>
          <a:lstStyle/>
          <a:p>
            <a:r>
              <a:rPr lang="en-US" dirty="0"/>
              <a:t>AB 928 (Berman, 2021) called for a single lower-division General Education Pattern to determine transferability to both CSU and UC systems</a:t>
            </a:r>
          </a:p>
          <a:p>
            <a:r>
              <a:rPr lang="en-US" dirty="0"/>
              <a:t>New GE pattern: </a:t>
            </a:r>
            <a:r>
              <a:rPr lang="en-US" b="1" dirty="0"/>
              <a:t>Cal-GETC</a:t>
            </a:r>
          </a:p>
          <a:p>
            <a:r>
              <a:rPr lang="en-US" dirty="0"/>
              <a:t>Implemented </a:t>
            </a:r>
            <a:r>
              <a:rPr lang="en-US" b="1" dirty="0"/>
              <a:t>Fall 2025</a:t>
            </a:r>
          </a:p>
        </p:txBody>
      </p:sp>
    </p:spTree>
    <p:extLst>
      <p:ext uri="{BB962C8B-B14F-4D97-AF65-F5344CB8AC3E}">
        <p14:creationId xmlns:p14="http://schemas.microsoft.com/office/powerpoint/2010/main" val="170973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31B5-43AF-343B-30CA-BC1106BA3416}"/>
              </a:ext>
            </a:extLst>
          </p:cNvPr>
          <p:cNvSpPr>
            <a:spLocks noGrp="1"/>
          </p:cNvSpPr>
          <p:nvPr>
            <p:ph type="title"/>
          </p:nvPr>
        </p:nvSpPr>
        <p:spPr/>
        <p:txBody>
          <a:bodyPr/>
          <a:lstStyle/>
          <a:p>
            <a:r>
              <a:rPr lang="en-US" dirty="0"/>
              <a:t>Cal-GETC</a:t>
            </a:r>
          </a:p>
        </p:txBody>
      </p:sp>
      <p:sp>
        <p:nvSpPr>
          <p:cNvPr id="7" name="Content Placeholder 6">
            <a:extLst>
              <a:ext uri="{FF2B5EF4-FFF2-40B4-BE49-F238E27FC236}">
                <a16:creationId xmlns:a16="http://schemas.microsoft.com/office/drawing/2014/main" id="{35196111-88A1-C438-B46C-36F28A854EFC}"/>
              </a:ext>
            </a:extLst>
          </p:cNvPr>
          <p:cNvSpPr>
            <a:spLocks noGrp="1"/>
          </p:cNvSpPr>
          <p:nvPr>
            <p:ph sz="half" idx="1"/>
          </p:nvPr>
        </p:nvSpPr>
        <p:spPr>
          <a:xfrm>
            <a:off x="706691" y="2189951"/>
            <a:ext cx="5857734" cy="3982249"/>
          </a:xfrm>
        </p:spPr>
        <p:txBody>
          <a:bodyPr vert="horz" lIns="91440" tIns="45720" rIns="91440" bIns="45720" rtlCol="0" anchor="t">
            <a:normAutofit fontScale="85000" lnSpcReduction="10000"/>
          </a:bodyPr>
          <a:lstStyle/>
          <a:p>
            <a:r>
              <a:rPr lang="en-US" b="1" dirty="0"/>
              <a:t>All IGETC-approved courses automatically approved for Cal-GETC (except 1C—Oral Communication)</a:t>
            </a:r>
            <a:endParaRPr lang="en-US" dirty="0"/>
          </a:p>
          <a:p>
            <a:r>
              <a:rPr lang="en-US" dirty="0"/>
              <a:t>Major changes</a:t>
            </a:r>
          </a:p>
          <a:p>
            <a:pPr lvl="1">
              <a:buFont typeface="Courier New" panose="020B0604020202020204" pitchFamily="34" charset="0"/>
              <a:buChar char="o"/>
            </a:pPr>
            <a:r>
              <a:rPr lang="en-US" dirty="0"/>
              <a:t>34 units</a:t>
            </a:r>
          </a:p>
          <a:p>
            <a:pPr lvl="1">
              <a:buFont typeface="Courier New" panose="020B0604020202020204" pitchFamily="34" charset="0"/>
              <a:buChar char="o"/>
            </a:pPr>
            <a:r>
              <a:rPr lang="en-US" dirty="0"/>
              <a:t>AREA 1C Oral Communications—new</a:t>
            </a:r>
          </a:p>
          <a:p>
            <a:pPr lvl="1">
              <a:buFont typeface="Courier New" panose="020B0604020202020204" pitchFamily="34" charset="0"/>
              <a:buChar char="o"/>
            </a:pPr>
            <a:r>
              <a:rPr lang="en-US" dirty="0"/>
              <a:t>AREA 3—now 2 courses (previously 3)</a:t>
            </a:r>
          </a:p>
          <a:p>
            <a:pPr lvl="1">
              <a:buFont typeface="Courier New" panose="020B0604020202020204" pitchFamily="34" charset="0"/>
              <a:buChar char="o"/>
            </a:pPr>
            <a:r>
              <a:rPr lang="en-US" dirty="0"/>
              <a:t>AREA E—gone (also gone at CSUs)</a:t>
            </a:r>
          </a:p>
          <a:p>
            <a:pPr lvl="1">
              <a:buFont typeface="Courier New" panose="020B0604020202020204" pitchFamily="34" charset="0"/>
              <a:buChar char="o"/>
            </a:pPr>
            <a:r>
              <a:rPr lang="en-US" dirty="0"/>
              <a:t>Significant changes in standards</a:t>
            </a:r>
          </a:p>
          <a:p>
            <a:pPr lvl="2">
              <a:buFont typeface="Wingdings" panose="020B0604020202020204" pitchFamily="34" charset="0"/>
              <a:buChar char="§"/>
            </a:pPr>
            <a:r>
              <a:rPr lang="en-US" dirty="0"/>
              <a:t>Content</a:t>
            </a:r>
          </a:p>
          <a:p>
            <a:pPr lvl="2">
              <a:buFont typeface="Wingdings" panose="020B0604020202020204" pitchFamily="34" charset="0"/>
              <a:buChar char="§"/>
            </a:pPr>
            <a:r>
              <a:rPr lang="en-US" dirty="0"/>
              <a:t>Grades</a:t>
            </a:r>
          </a:p>
          <a:p>
            <a:pPr indent="-514350"/>
            <a:r>
              <a:rPr lang="en-US" dirty="0">
                <a:hlinkClick r:id="rId2"/>
              </a:rPr>
              <a:t>Cal-GETC Standards</a:t>
            </a:r>
            <a:endParaRPr lang="en-US" dirty="0"/>
          </a:p>
          <a:p>
            <a:pPr indent="-514350"/>
            <a:r>
              <a:rPr lang="en-US" dirty="0"/>
              <a:t>Is your course on </a:t>
            </a:r>
            <a:r>
              <a:rPr lang="en-US" dirty="0">
                <a:hlinkClick r:id="rId3"/>
              </a:rPr>
              <a:t>IGETC</a:t>
            </a:r>
            <a:r>
              <a:rPr lang="en-US" dirty="0"/>
              <a:t>? </a:t>
            </a:r>
          </a:p>
          <a:p>
            <a:pPr marL="0" indent="0">
              <a:buNone/>
            </a:pPr>
            <a:endParaRPr lang="en-US" dirty="0"/>
          </a:p>
        </p:txBody>
      </p:sp>
      <p:pic>
        <p:nvPicPr>
          <p:cNvPr id="8" name="Content Placeholder 7" descr="A white and black list with black text&#10;&#10;Description automatically generated">
            <a:extLst>
              <a:ext uri="{FF2B5EF4-FFF2-40B4-BE49-F238E27FC236}">
                <a16:creationId xmlns:a16="http://schemas.microsoft.com/office/drawing/2014/main" id="{2ABEEC13-41C2-8841-E87F-F1C3A5163F7F}"/>
              </a:ext>
            </a:extLst>
          </p:cNvPr>
          <p:cNvPicPr>
            <a:picLocks noGrp="1" noChangeAspect="1"/>
          </p:cNvPicPr>
          <p:nvPr>
            <p:ph sz="half" idx="2"/>
          </p:nvPr>
        </p:nvPicPr>
        <p:blipFill>
          <a:blip r:embed="rId4"/>
          <a:stretch>
            <a:fillRect/>
          </a:stretch>
        </p:blipFill>
        <p:spPr>
          <a:xfrm>
            <a:off x="6401668" y="257075"/>
            <a:ext cx="5681223" cy="6454101"/>
          </a:xfrm>
        </p:spPr>
      </p:pic>
      <p:sp>
        <p:nvSpPr>
          <p:cNvPr id="4" name="Date Placeholder 3">
            <a:extLst>
              <a:ext uri="{FF2B5EF4-FFF2-40B4-BE49-F238E27FC236}">
                <a16:creationId xmlns:a16="http://schemas.microsoft.com/office/drawing/2014/main" id="{9265D3D3-1F31-DFFF-3713-1ED29D362997}"/>
              </a:ext>
            </a:extLst>
          </p:cNvPr>
          <p:cNvSpPr>
            <a:spLocks noGrp="1"/>
          </p:cNvSpPr>
          <p:nvPr>
            <p:ph type="dt" sz="half" idx="10"/>
          </p:nvPr>
        </p:nvSpPr>
        <p:spPr/>
        <p:txBody>
          <a:bodyPr/>
          <a:lstStyle/>
          <a:p>
            <a:fld id="{ED8BB91C-A86A-45E9-AEC1-B32EFF8E284E}" type="datetime1">
              <a:t>1/13/2025</a:t>
            </a:fld>
            <a:endParaRPr lang="en-US" dirty="0"/>
          </a:p>
        </p:txBody>
      </p:sp>
    </p:spTree>
    <p:extLst>
      <p:ext uri="{BB962C8B-B14F-4D97-AF65-F5344CB8AC3E}">
        <p14:creationId xmlns:p14="http://schemas.microsoft.com/office/powerpoint/2010/main" val="3250994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531C-2213-5906-280D-FFEB612C06FD}"/>
              </a:ext>
            </a:extLst>
          </p:cNvPr>
          <p:cNvSpPr>
            <a:spLocks noGrp="1"/>
          </p:cNvSpPr>
          <p:nvPr>
            <p:ph type="title"/>
          </p:nvPr>
        </p:nvSpPr>
        <p:spPr>
          <a:xfrm>
            <a:off x="715383" y="1709738"/>
            <a:ext cx="10632067" cy="2852737"/>
          </a:xfrm>
        </p:spPr>
        <p:txBody>
          <a:bodyPr anchor="b">
            <a:normAutofit/>
          </a:bodyPr>
          <a:lstStyle/>
          <a:p>
            <a:r>
              <a:rPr lang="en-US" dirty="0"/>
              <a:t>Questions? </a:t>
            </a:r>
          </a:p>
        </p:txBody>
      </p:sp>
      <p:sp>
        <p:nvSpPr>
          <p:cNvPr id="12" name="Text Placeholder 2">
            <a:extLst>
              <a:ext uri="{FF2B5EF4-FFF2-40B4-BE49-F238E27FC236}">
                <a16:creationId xmlns:a16="http://schemas.microsoft.com/office/drawing/2014/main" id="{DBEEE367-7EDC-50BC-D173-C416E8FB7F17}"/>
              </a:ext>
            </a:extLst>
          </p:cNvPr>
          <p:cNvSpPr>
            <a:spLocks noGrp="1"/>
          </p:cNvSpPr>
          <p:nvPr>
            <p:ph type="body" idx="1"/>
          </p:nvPr>
        </p:nvSpPr>
        <p:spPr>
          <a:xfrm>
            <a:off x="715383" y="4589463"/>
            <a:ext cx="10632067" cy="1500187"/>
          </a:xfrm>
        </p:spPr>
        <p:txBody>
          <a:bodyPr vert="horz" lIns="91440" tIns="45720" rIns="91440" bIns="45720" rtlCol="0" anchor="t">
            <a:normAutofit/>
          </a:bodyPr>
          <a:lstStyle/>
          <a:p>
            <a:r>
              <a:rPr lang="en-US" dirty="0"/>
              <a:t>Cal-GETC</a:t>
            </a:r>
          </a:p>
        </p:txBody>
      </p:sp>
      <p:sp>
        <p:nvSpPr>
          <p:cNvPr id="5" name="Date Placeholder 4">
            <a:extLst>
              <a:ext uri="{FF2B5EF4-FFF2-40B4-BE49-F238E27FC236}">
                <a16:creationId xmlns:a16="http://schemas.microsoft.com/office/drawing/2014/main" id="{F590DF74-7ED9-017B-80AA-0EB943F1A92F}"/>
              </a:ext>
            </a:extLst>
          </p:cNvPr>
          <p:cNvSpPr>
            <a:spLocks noGrp="1"/>
          </p:cNvSpPr>
          <p:nvPr>
            <p:ph type="dt" sz="half" idx="10"/>
          </p:nvPr>
        </p:nvSpPr>
        <p:spPr>
          <a:xfrm>
            <a:off x="8369448" y="6356350"/>
            <a:ext cx="2592594" cy="365125"/>
          </a:xfrm>
        </p:spPr>
        <p:txBody>
          <a:bodyPr anchor="ctr">
            <a:normAutofit/>
          </a:bodyPr>
          <a:lstStyle/>
          <a:p>
            <a:pPr>
              <a:spcAft>
                <a:spcPts val="600"/>
              </a:spcAft>
            </a:pPr>
            <a:fld id="{DB5CAD00-8132-470F-9A6D-0AFE147861F2}" type="datetime1">
              <a:pPr>
                <a:spcAft>
                  <a:spcPts val="600"/>
                </a:spcAft>
              </a:pPr>
              <a:t>1/13/2025</a:t>
            </a:fld>
            <a:endParaRPr lang="en-US"/>
          </a:p>
        </p:txBody>
      </p:sp>
      <p:sp>
        <p:nvSpPr>
          <p:cNvPr id="6" name="Footer Placeholder 5">
            <a:extLst>
              <a:ext uri="{FF2B5EF4-FFF2-40B4-BE49-F238E27FC236}">
                <a16:creationId xmlns:a16="http://schemas.microsoft.com/office/drawing/2014/main" id="{B4F6A682-2A60-3534-3BAA-0C8535EF2F33}"/>
              </a:ext>
            </a:extLst>
          </p:cNvPr>
          <p:cNvSpPr>
            <a:spLocks noGrp="1"/>
          </p:cNvSpPr>
          <p:nvPr>
            <p:ph type="ftr" sz="quarter" idx="11"/>
          </p:nvPr>
        </p:nvSpPr>
        <p:spPr>
          <a:xfrm>
            <a:off x="715383" y="6356350"/>
            <a:ext cx="4539727" cy="365125"/>
          </a:xfrm>
        </p:spPr>
        <p:txBody>
          <a:bodyPr anchor="ctr">
            <a:normAutofit/>
          </a:bodyPr>
          <a:lstStyle/>
          <a:p>
            <a:pPr>
              <a:lnSpc>
                <a:spcPct val="90000"/>
              </a:lnSpc>
              <a:spcAft>
                <a:spcPts val="600"/>
              </a:spcAft>
            </a:pPr>
            <a:r>
              <a:rPr lang="en-US" sz="700"/>
              <a:t>
              </a:t>
            </a:r>
          </a:p>
        </p:txBody>
      </p:sp>
      <p:sp>
        <p:nvSpPr>
          <p:cNvPr id="7" name="Slide Number Placeholder 6">
            <a:extLst>
              <a:ext uri="{FF2B5EF4-FFF2-40B4-BE49-F238E27FC236}">
                <a16:creationId xmlns:a16="http://schemas.microsoft.com/office/drawing/2014/main" id="{C87595AC-B1F5-F018-DCEE-6B8B0136A451}"/>
              </a:ext>
            </a:extLst>
          </p:cNvPr>
          <p:cNvSpPr>
            <a:spLocks noGrp="1"/>
          </p:cNvSpPr>
          <p:nvPr>
            <p:ph type="sldNum" sz="quarter" idx="12"/>
          </p:nvPr>
        </p:nvSpPr>
        <p:spPr>
          <a:xfrm>
            <a:off x="10919012" y="6356350"/>
            <a:ext cx="672354" cy="365125"/>
          </a:xfrm>
        </p:spPr>
        <p:txBody>
          <a:bodyPr anchor="ctr">
            <a:normAutofit/>
          </a:bodyPr>
          <a:lstStyle/>
          <a:p>
            <a:pPr>
              <a:lnSpc>
                <a:spcPct val="90000"/>
              </a:lnSpc>
              <a:spcAft>
                <a:spcPts val="600"/>
              </a:spcAft>
            </a:pPr>
            <a:fld id="{E30AF5A0-43BB-4336-8627-9123B9144D80}" type="slidenum">
              <a:rPr lang="en-US" dirty="0"/>
              <a:pPr>
                <a:lnSpc>
                  <a:spcPct val="90000"/>
                </a:lnSpc>
                <a:spcAft>
                  <a:spcPts val="600"/>
                </a:spcAft>
              </a:pPr>
              <a:t>15</a:t>
            </a:fld>
            <a:endParaRPr lang="en-US"/>
          </a:p>
        </p:txBody>
      </p:sp>
    </p:spTree>
    <p:extLst>
      <p:ext uri="{BB962C8B-B14F-4D97-AF65-F5344CB8AC3E}">
        <p14:creationId xmlns:p14="http://schemas.microsoft.com/office/powerpoint/2010/main" val="153091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4B83-2BB8-E40A-3A0A-EAA76A7FDC86}"/>
              </a:ext>
            </a:extLst>
          </p:cNvPr>
          <p:cNvSpPr>
            <a:spLocks noGrp="1"/>
          </p:cNvSpPr>
          <p:nvPr>
            <p:ph type="title"/>
          </p:nvPr>
        </p:nvSpPr>
        <p:spPr/>
        <p:txBody>
          <a:bodyPr/>
          <a:lstStyle/>
          <a:p>
            <a:r>
              <a:rPr lang="en-US" dirty="0"/>
              <a:t>Local GE</a:t>
            </a:r>
          </a:p>
        </p:txBody>
      </p:sp>
      <p:sp>
        <p:nvSpPr>
          <p:cNvPr id="3" name="Text Placeholder 2">
            <a:extLst>
              <a:ext uri="{FF2B5EF4-FFF2-40B4-BE49-F238E27FC236}">
                <a16:creationId xmlns:a16="http://schemas.microsoft.com/office/drawing/2014/main" id="{41285C86-0312-A828-0744-D5753A9B68DA}"/>
              </a:ext>
            </a:extLst>
          </p:cNvPr>
          <p:cNvSpPr>
            <a:spLocks noGrp="1"/>
          </p:cNvSpPr>
          <p:nvPr>
            <p:ph type="body" idx="1"/>
          </p:nvPr>
        </p:nvSpPr>
        <p:spPr/>
        <p:txBody>
          <a:bodyPr vert="horz" lIns="91440" tIns="45720" rIns="91440" bIns="45720" rtlCol="0" anchor="t">
            <a:normAutofit/>
          </a:bodyPr>
          <a:lstStyle/>
          <a:p>
            <a:r>
              <a:rPr lang="en-US" dirty="0"/>
              <a:t>Aligning COM's Local GE with Title 5</a:t>
            </a:r>
          </a:p>
        </p:txBody>
      </p:sp>
      <p:sp>
        <p:nvSpPr>
          <p:cNvPr id="4" name="Date Placeholder 3">
            <a:extLst>
              <a:ext uri="{FF2B5EF4-FFF2-40B4-BE49-F238E27FC236}">
                <a16:creationId xmlns:a16="http://schemas.microsoft.com/office/drawing/2014/main" id="{69533875-1D10-CF6A-4FE8-C66F5B0D9F07}"/>
              </a:ext>
            </a:extLst>
          </p:cNvPr>
          <p:cNvSpPr>
            <a:spLocks noGrp="1"/>
          </p:cNvSpPr>
          <p:nvPr>
            <p:ph type="dt" sz="half" idx="10"/>
          </p:nvPr>
        </p:nvSpPr>
        <p:spPr/>
        <p:txBody>
          <a:bodyPr/>
          <a:lstStyle/>
          <a:p>
            <a:fld id="{0A1F124C-A2E9-48B3-9285-50A92053DAAB}" type="datetime1">
              <a:t>1/13/2025</a:t>
            </a:fld>
            <a:endParaRPr lang="en-US" dirty="0"/>
          </a:p>
        </p:txBody>
      </p:sp>
    </p:spTree>
    <p:extLst>
      <p:ext uri="{BB962C8B-B14F-4D97-AF65-F5344CB8AC3E}">
        <p14:creationId xmlns:p14="http://schemas.microsoft.com/office/powerpoint/2010/main" val="362487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C2-9773-1E78-9509-FEA964B37AE2}"/>
              </a:ext>
            </a:extLst>
          </p:cNvPr>
          <p:cNvSpPr>
            <a:spLocks noGrp="1"/>
          </p:cNvSpPr>
          <p:nvPr>
            <p:ph type="title"/>
          </p:nvPr>
        </p:nvSpPr>
        <p:spPr/>
        <p:txBody>
          <a:bodyPr/>
          <a:lstStyle/>
          <a:p>
            <a:r>
              <a:rPr lang="en-US" dirty="0"/>
              <a:t>Local COM GE (Title 5 Changes)</a:t>
            </a:r>
          </a:p>
        </p:txBody>
      </p:sp>
      <p:sp>
        <p:nvSpPr>
          <p:cNvPr id="3" name="Content Placeholder 2">
            <a:extLst>
              <a:ext uri="{FF2B5EF4-FFF2-40B4-BE49-F238E27FC236}">
                <a16:creationId xmlns:a16="http://schemas.microsoft.com/office/drawing/2014/main" id="{38A9935B-C9DD-5704-8455-AB76B6EE20A2}"/>
              </a:ext>
            </a:extLst>
          </p:cNvPr>
          <p:cNvSpPr>
            <a:spLocks noGrp="1"/>
          </p:cNvSpPr>
          <p:nvPr>
            <p:ph idx="1"/>
          </p:nvPr>
        </p:nvSpPr>
        <p:spPr>
          <a:xfrm>
            <a:off x="699932" y="1877661"/>
            <a:ext cx="10980004" cy="4294539"/>
          </a:xfrm>
        </p:spPr>
        <p:txBody>
          <a:bodyPr vert="horz" lIns="91440" tIns="45720" rIns="91440" bIns="45720" rtlCol="0" anchor="t">
            <a:normAutofit/>
          </a:bodyPr>
          <a:lstStyle/>
          <a:p>
            <a:r>
              <a:rPr lang="en-US" b="1" dirty="0"/>
              <a:t>For students planning to complete an AA/AS degree (not ADT)</a:t>
            </a:r>
          </a:p>
          <a:p>
            <a:pPr lvl="1" indent="-514350">
              <a:buFont typeface="Courier New" panose="020B0604020202020204" pitchFamily="34" charset="0"/>
              <a:buChar char="o"/>
            </a:pPr>
            <a:r>
              <a:rPr lang="en-US" dirty="0"/>
              <a:t>AA/AS = GE + Major courses + electives = 60 units</a:t>
            </a:r>
          </a:p>
          <a:p>
            <a:r>
              <a:rPr lang="en-US" dirty="0"/>
              <a:t>Per Title 5, local GE must align with Cal-GETC</a:t>
            </a:r>
          </a:p>
          <a:p>
            <a:pPr lvl="1" indent="-514350">
              <a:buFont typeface="Courier New" panose="020B0604020202020204" pitchFamily="34" charset="0"/>
              <a:buChar char="o"/>
            </a:pPr>
            <a:r>
              <a:rPr lang="en-US" dirty="0"/>
              <a:t>Areas NOT courses</a:t>
            </a:r>
          </a:p>
          <a:p>
            <a:pPr lvl="1" indent="-514350">
              <a:buFont typeface="Courier New" panose="020B0604020202020204" pitchFamily="34" charset="0"/>
              <a:buChar char="o"/>
            </a:pPr>
            <a:r>
              <a:rPr lang="en-US" dirty="0"/>
              <a:t>Update GE Philosophy &amp; area descriptions</a:t>
            </a:r>
          </a:p>
          <a:p>
            <a:r>
              <a:rPr lang="en-US" dirty="0"/>
              <a:t>Per Title 5, students can meet GE for an AA/AS degree</a:t>
            </a:r>
          </a:p>
          <a:p>
            <a:pPr lvl="1" indent="-514350">
              <a:buFont typeface="Courier New" panose="020B0604020202020204" pitchFamily="34" charset="0"/>
              <a:buChar char="o"/>
            </a:pPr>
            <a:r>
              <a:rPr lang="en-US" dirty="0"/>
              <a:t>Local GE</a:t>
            </a:r>
          </a:p>
          <a:p>
            <a:pPr lvl="1" indent="-514350">
              <a:buFont typeface="Courier New" panose="020B0604020202020204" pitchFamily="34" charset="0"/>
              <a:buChar char="o"/>
            </a:pPr>
            <a:r>
              <a:rPr lang="en-US" dirty="0"/>
              <a:t>Cal-GETC (or CSU GE or IGETC w/ catalog rights)</a:t>
            </a:r>
          </a:p>
          <a:p>
            <a:pPr lvl="1" indent="-514350">
              <a:buFont typeface="Courier New" panose="020B0604020202020204" pitchFamily="34" charset="0"/>
              <a:buChar char="o"/>
            </a:pPr>
            <a:r>
              <a:rPr lang="en-US" dirty="0"/>
              <a:t>Completion of a BA/BS from an accredited university</a:t>
            </a:r>
          </a:p>
          <a:p>
            <a:pPr marL="0" indent="0">
              <a:buNone/>
            </a:pPr>
            <a:endParaRPr lang="en-US" dirty="0"/>
          </a:p>
          <a:p>
            <a:pPr marL="457200" lvl="1" indent="0">
              <a:buNone/>
            </a:pPr>
            <a:endParaRPr lang="en-US" dirty="0">
              <a:solidFill>
                <a:srgbClr val="000000"/>
              </a:solidFill>
            </a:endParaRPr>
          </a:p>
          <a:p>
            <a:endParaRPr lang="en-US">
              <a:solidFill>
                <a:srgbClr val="FF0000"/>
              </a:solidFill>
            </a:endParaRPr>
          </a:p>
        </p:txBody>
      </p:sp>
      <p:sp>
        <p:nvSpPr>
          <p:cNvPr id="4" name="Date Placeholder 3">
            <a:extLst>
              <a:ext uri="{FF2B5EF4-FFF2-40B4-BE49-F238E27FC236}">
                <a16:creationId xmlns:a16="http://schemas.microsoft.com/office/drawing/2014/main" id="{1C1AC557-3342-86D2-1207-3C8AEC85C3EE}"/>
              </a:ext>
            </a:extLst>
          </p:cNvPr>
          <p:cNvSpPr>
            <a:spLocks noGrp="1"/>
          </p:cNvSpPr>
          <p:nvPr>
            <p:ph type="dt" sz="half" idx="10"/>
          </p:nvPr>
        </p:nvSpPr>
        <p:spPr/>
        <p:txBody>
          <a:bodyPr/>
          <a:lstStyle/>
          <a:p>
            <a:fld id="{F1EDFE39-A544-4D34-97EC-51DF6C7FF29D}" type="datetime1">
              <a:t>1/13/2025</a:t>
            </a:fld>
            <a:endParaRPr lang="en-US" dirty="0"/>
          </a:p>
        </p:txBody>
      </p:sp>
    </p:spTree>
    <p:extLst>
      <p:ext uri="{BB962C8B-B14F-4D97-AF65-F5344CB8AC3E}">
        <p14:creationId xmlns:p14="http://schemas.microsoft.com/office/powerpoint/2010/main" val="363750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279C1-7683-C8A5-6C53-481939183CD8}"/>
              </a:ext>
            </a:extLst>
          </p:cNvPr>
          <p:cNvSpPr>
            <a:spLocks noGrp="1"/>
          </p:cNvSpPr>
          <p:nvPr>
            <p:ph sz="half" idx="1"/>
          </p:nvPr>
        </p:nvSpPr>
        <p:spPr>
          <a:xfrm>
            <a:off x="715383" y="889378"/>
            <a:ext cx="5385234" cy="5204525"/>
          </a:xfrm>
        </p:spPr>
        <p:txBody>
          <a:bodyPr vert="horz" lIns="91440" tIns="45720" rIns="91440" bIns="45720" rtlCol="0" anchor="t">
            <a:normAutofit fontScale="70000" lnSpcReduction="20000"/>
          </a:bodyPr>
          <a:lstStyle/>
          <a:p>
            <a:r>
              <a:rPr lang="en-US"/>
              <a:t>Administration of Justice</a:t>
            </a:r>
          </a:p>
          <a:p>
            <a:r>
              <a:rPr lang="en-US" dirty="0"/>
              <a:t>Architecture</a:t>
            </a:r>
          </a:p>
          <a:p>
            <a:r>
              <a:rPr lang="en-US" dirty="0"/>
              <a:t>Art</a:t>
            </a:r>
          </a:p>
          <a:p>
            <a:r>
              <a:rPr lang="en-US" dirty="0"/>
              <a:t>Applied Design: Two or Three-dimensional, Occupational</a:t>
            </a:r>
          </a:p>
          <a:p>
            <a:r>
              <a:rPr lang="en-US" dirty="0"/>
              <a:t>Automotive Collision Repair Tech</a:t>
            </a:r>
          </a:p>
          <a:p>
            <a:r>
              <a:rPr lang="en-US" dirty="0"/>
              <a:t>Automotive Technology</a:t>
            </a:r>
          </a:p>
          <a:p>
            <a:r>
              <a:rPr lang="en-US" dirty="0"/>
              <a:t>Biology </a:t>
            </a:r>
          </a:p>
          <a:p>
            <a:r>
              <a:rPr lang="en-US" dirty="0"/>
              <a:t>Business, general</a:t>
            </a:r>
          </a:p>
          <a:p>
            <a:r>
              <a:rPr lang="en-US" dirty="0"/>
              <a:t>Communications (Filmmaking, Screenwriting, Mass Communications)</a:t>
            </a:r>
          </a:p>
          <a:p>
            <a:r>
              <a:rPr lang="en-US" dirty="0"/>
              <a:t>Computer Science</a:t>
            </a:r>
          </a:p>
          <a:p>
            <a:r>
              <a:rPr lang="en-US" dirty="0"/>
              <a:t>Court Reporting</a:t>
            </a:r>
          </a:p>
          <a:p>
            <a:r>
              <a:rPr lang="en-US" dirty="0"/>
              <a:t>Dance</a:t>
            </a:r>
          </a:p>
          <a:p>
            <a:r>
              <a:rPr lang="en-US" dirty="0"/>
              <a:t>Dental Assisting</a:t>
            </a:r>
          </a:p>
          <a:p>
            <a:r>
              <a:rPr lang="en-US" dirty="0"/>
              <a:t>Drama</a:t>
            </a:r>
          </a:p>
          <a:p>
            <a:r>
              <a:rPr lang="en-US" dirty="0"/>
              <a:t>Early Childhood Education </a:t>
            </a:r>
            <a:endParaRPr lang="en-US" sz="1200" dirty="0"/>
          </a:p>
          <a:p>
            <a:endParaRPr lang="en-US" dirty="0"/>
          </a:p>
        </p:txBody>
      </p:sp>
      <p:sp>
        <p:nvSpPr>
          <p:cNvPr id="7" name="Content Placeholder 6">
            <a:extLst>
              <a:ext uri="{FF2B5EF4-FFF2-40B4-BE49-F238E27FC236}">
                <a16:creationId xmlns:a16="http://schemas.microsoft.com/office/drawing/2014/main" id="{09A80004-8671-DC2E-DD39-9077EBE14417}"/>
              </a:ext>
            </a:extLst>
          </p:cNvPr>
          <p:cNvSpPr>
            <a:spLocks noGrp="1"/>
          </p:cNvSpPr>
          <p:nvPr>
            <p:ph sz="half" idx="2"/>
          </p:nvPr>
        </p:nvSpPr>
        <p:spPr>
          <a:xfrm>
            <a:off x="6091382" y="907963"/>
            <a:ext cx="5300518" cy="5065135"/>
          </a:xfrm>
        </p:spPr>
        <p:txBody>
          <a:bodyPr vert="horz" lIns="91440" tIns="45720" rIns="91440" bIns="45720" rtlCol="0" anchor="t">
            <a:normAutofit fontScale="70000" lnSpcReduction="20000"/>
          </a:bodyPr>
          <a:lstStyle/>
          <a:p>
            <a:r>
              <a:rPr lang="en-US" dirty="0"/>
              <a:t>French </a:t>
            </a:r>
          </a:p>
          <a:p>
            <a:r>
              <a:rPr lang="en-US" dirty="0"/>
              <a:t>Graphic Design </a:t>
            </a:r>
          </a:p>
          <a:p>
            <a:r>
              <a:rPr lang="en-US" dirty="0"/>
              <a:t>Geology </a:t>
            </a:r>
          </a:p>
          <a:p>
            <a:r>
              <a:rPr lang="en-US" dirty="0"/>
              <a:t>Humanities </a:t>
            </a:r>
          </a:p>
          <a:p>
            <a:r>
              <a:rPr lang="en-US" dirty="0"/>
              <a:t>Italian </a:t>
            </a:r>
          </a:p>
          <a:p>
            <a:r>
              <a:rPr lang="en-US" dirty="0"/>
              <a:t>Kinesiology &amp; Health</a:t>
            </a:r>
          </a:p>
          <a:p>
            <a:r>
              <a:rPr lang="en-US" dirty="0"/>
              <a:t>Liberal Arts (Social &amp; Behavioral, Natural Sciences, Language &amp; Communications)</a:t>
            </a:r>
          </a:p>
          <a:p>
            <a:r>
              <a:rPr lang="en-US" dirty="0"/>
              <a:t>Multimedia Studies</a:t>
            </a:r>
          </a:p>
          <a:p>
            <a:r>
              <a:rPr lang="en-US" dirty="0"/>
              <a:t>Machine and Metals Technology</a:t>
            </a:r>
          </a:p>
          <a:p>
            <a:r>
              <a:rPr lang="en-US" dirty="0"/>
              <a:t>Medical Assisting</a:t>
            </a:r>
          </a:p>
          <a:p>
            <a:r>
              <a:rPr lang="en-US" dirty="0"/>
              <a:t>Music</a:t>
            </a:r>
          </a:p>
          <a:p>
            <a:r>
              <a:rPr lang="en-US" dirty="0"/>
              <a:t>Nursing</a:t>
            </a:r>
          </a:p>
          <a:p>
            <a:r>
              <a:rPr lang="en-US" dirty="0"/>
              <a:t>Pre-Allied Health</a:t>
            </a:r>
          </a:p>
          <a:p>
            <a:r>
              <a:rPr lang="en-US" dirty="0"/>
              <a:t>Public Safety</a:t>
            </a:r>
          </a:p>
          <a:p>
            <a:r>
              <a:rPr lang="en-US" dirty="0"/>
              <a:t>Real Estate</a:t>
            </a:r>
            <a:endParaRPr lang="en-US" sz="1200" dirty="0"/>
          </a:p>
          <a:p>
            <a:endParaRPr lang="en-US" dirty="0"/>
          </a:p>
        </p:txBody>
      </p:sp>
      <p:sp>
        <p:nvSpPr>
          <p:cNvPr id="4" name="Date Placeholder 3">
            <a:extLst>
              <a:ext uri="{FF2B5EF4-FFF2-40B4-BE49-F238E27FC236}">
                <a16:creationId xmlns:a16="http://schemas.microsoft.com/office/drawing/2014/main" id="{A09AAED6-5DCC-E752-481D-92ADBAC362DE}"/>
              </a:ext>
            </a:extLst>
          </p:cNvPr>
          <p:cNvSpPr>
            <a:spLocks noGrp="1"/>
          </p:cNvSpPr>
          <p:nvPr>
            <p:ph type="dt" sz="half" idx="10"/>
          </p:nvPr>
        </p:nvSpPr>
        <p:spPr/>
        <p:txBody>
          <a:bodyPr/>
          <a:lstStyle/>
          <a:p>
            <a:fld id="{79219135-51BF-4E85-ABB3-94DBEB6AFF07}" type="datetime1">
              <a:t>1/13/2025</a:t>
            </a:fld>
            <a:endParaRPr lang="en-US" dirty="0"/>
          </a:p>
        </p:txBody>
      </p:sp>
      <p:sp>
        <p:nvSpPr>
          <p:cNvPr id="5" name="Footer Placeholder 4">
            <a:extLst>
              <a:ext uri="{FF2B5EF4-FFF2-40B4-BE49-F238E27FC236}">
                <a16:creationId xmlns:a16="http://schemas.microsoft.com/office/drawing/2014/main" id="{077D3D10-92D6-FD01-6A1E-934AA50C9B9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38EEC560-72A5-6939-0774-E779C76DDEFE}"/>
              </a:ext>
            </a:extLst>
          </p:cNvPr>
          <p:cNvSpPr>
            <a:spLocks noGrp="1"/>
          </p:cNvSpPr>
          <p:nvPr>
            <p:ph type="sldNum" sz="quarter" idx="12"/>
          </p:nvPr>
        </p:nvSpPr>
        <p:spPr/>
        <p:txBody>
          <a:bodyPr/>
          <a:lstStyle/>
          <a:p>
            <a:fld id="{E30AF5A0-43BB-4336-8627-9123B9144D80}" type="slidenum">
              <a:rPr lang="en-US" dirty="0"/>
              <a:t>18</a:t>
            </a:fld>
            <a:endParaRPr lang="en-US" dirty="0"/>
          </a:p>
        </p:txBody>
      </p:sp>
    </p:spTree>
    <p:extLst>
      <p:ext uri="{BB962C8B-B14F-4D97-AF65-F5344CB8AC3E}">
        <p14:creationId xmlns:p14="http://schemas.microsoft.com/office/powerpoint/2010/main" val="235928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9F926E-150D-62CE-F857-145A530C26EF}"/>
              </a:ext>
            </a:extLst>
          </p:cNvPr>
          <p:cNvSpPr>
            <a:spLocks noGrp="1"/>
          </p:cNvSpPr>
          <p:nvPr>
            <p:ph type="dt" sz="half" idx="10"/>
          </p:nvPr>
        </p:nvSpPr>
        <p:spPr/>
        <p:txBody>
          <a:bodyPr/>
          <a:lstStyle/>
          <a:p>
            <a:fld id="{137F5343-0F6B-44C6-975B-CA5251D1EC48}" type="datetime1">
              <a:t>1/13/2025</a:t>
            </a:fld>
            <a:endParaRPr lang="en-US" dirty="0"/>
          </a:p>
        </p:txBody>
      </p:sp>
      <p:pic>
        <p:nvPicPr>
          <p:cNvPr id="3" name="Picture 2" descr="A blue and white text on a blue background&#10;&#10;Description automatically generated">
            <a:extLst>
              <a:ext uri="{FF2B5EF4-FFF2-40B4-BE49-F238E27FC236}">
                <a16:creationId xmlns:a16="http://schemas.microsoft.com/office/drawing/2014/main" id="{A6335F78-ACC0-AE60-40B5-89AA99C96214}"/>
              </a:ext>
            </a:extLst>
          </p:cNvPr>
          <p:cNvPicPr>
            <a:picLocks noChangeAspect="1"/>
          </p:cNvPicPr>
          <p:nvPr/>
        </p:nvPicPr>
        <p:blipFill>
          <a:blip r:embed="rId2"/>
          <a:stretch>
            <a:fillRect/>
          </a:stretch>
        </p:blipFill>
        <p:spPr>
          <a:xfrm>
            <a:off x="1144588" y="628650"/>
            <a:ext cx="9648825" cy="5600700"/>
          </a:xfrm>
          <a:prstGeom prst="rect">
            <a:avLst/>
          </a:prstGeom>
        </p:spPr>
      </p:pic>
    </p:spTree>
    <p:extLst>
      <p:ext uri="{BB962C8B-B14F-4D97-AF65-F5344CB8AC3E}">
        <p14:creationId xmlns:p14="http://schemas.microsoft.com/office/powerpoint/2010/main" val="255775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7D28-2AF5-6AFD-93AF-15B0A43F5CFA}"/>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43C6E266-70D2-6C15-02D8-7D09F91735AD}"/>
              </a:ext>
            </a:extLst>
          </p:cNvPr>
          <p:cNvSpPr>
            <a:spLocks noGrp="1"/>
          </p:cNvSpPr>
          <p:nvPr>
            <p:ph idx="1"/>
          </p:nvPr>
        </p:nvSpPr>
        <p:spPr/>
        <p:txBody>
          <a:bodyPr vert="horz" lIns="91440" tIns="45720" rIns="91440" bIns="45720" rtlCol="0" anchor="t">
            <a:normAutofit lnSpcReduction="10000"/>
          </a:bodyPr>
          <a:lstStyle/>
          <a:p>
            <a:pPr marL="0" indent="0">
              <a:buNone/>
            </a:pPr>
            <a:endParaRPr lang="en-US" dirty="0"/>
          </a:p>
          <a:p>
            <a:pPr marL="0" indent="0">
              <a:buNone/>
            </a:pPr>
            <a:r>
              <a:rPr lang="en-US" dirty="0"/>
              <a:t>Sara Malmquist-West </a:t>
            </a:r>
          </a:p>
          <a:p>
            <a:pPr marL="0" indent="0">
              <a:buNone/>
            </a:pPr>
            <a:r>
              <a:rPr lang="en-US" dirty="0"/>
              <a:t>Articulation Officer/Transfer Counselor</a:t>
            </a:r>
          </a:p>
          <a:p>
            <a:pPr marL="0" indent="0">
              <a:buNone/>
            </a:pPr>
            <a:r>
              <a:rPr lang="en-US" dirty="0">
                <a:hlinkClick r:id="rId2"/>
              </a:rPr>
              <a:t>smalmquistwest@marin.edu</a:t>
            </a:r>
          </a:p>
          <a:p>
            <a:pPr marL="0" indent="0">
              <a:buNone/>
            </a:pPr>
            <a:r>
              <a:rPr lang="en-US" dirty="0">
                <a:hlinkClick r:id="rId3"/>
              </a:rPr>
              <a:t>COM Articulation Website</a:t>
            </a:r>
            <a:endParaRPr lang="en-US" dirty="0"/>
          </a:p>
          <a:p>
            <a:pPr marL="0" indent="0">
              <a:buNone/>
            </a:pPr>
            <a:endParaRPr lang="en-US" dirty="0"/>
          </a:p>
          <a:p>
            <a:pPr marL="0" indent="0">
              <a:buNone/>
            </a:pPr>
            <a:r>
              <a:rPr lang="en-US" dirty="0"/>
              <a:t>Please contact me with ANY questions!</a:t>
            </a:r>
          </a:p>
          <a:p>
            <a:pPr marL="0" indent="0">
              <a:buNone/>
            </a:pPr>
            <a:r>
              <a:rPr lang="en-US" dirty="0"/>
              <a:t>Refer students my way! </a:t>
            </a:r>
          </a:p>
          <a:p>
            <a:pPr marL="0" indent="0">
              <a:buNone/>
            </a:pPr>
            <a:endParaRPr lang="en-US" b="1" dirty="0"/>
          </a:p>
        </p:txBody>
      </p:sp>
      <p:sp>
        <p:nvSpPr>
          <p:cNvPr id="4" name="Date Placeholder 3">
            <a:extLst>
              <a:ext uri="{FF2B5EF4-FFF2-40B4-BE49-F238E27FC236}">
                <a16:creationId xmlns:a16="http://schemas.microsoft.com/office/drawing/2014/main" id="{A72DA4C5-FAEE-6698-CF98-6CCFF7EF6149}"/>
              </a:ext>
            </a:extLst>
          </p:cNvPr>
          <p:cNvSpPr>
            <a:spLocks noGrp="1"/>
          </p:cNvSpPr>
          <p:nvPr>
            <p:ph type="dt" sz="half" idx="10"/>
          </p:nvPr>
        </p:nvSpPr>
        <p:spPr/>
        <p:txBody>
          <a:bodyPr/>
          <a:lstStyle/>
          <a:p>
            <a:fld id="{0383F704-C9EC-4BAA-8679-F2AB6B7D8D7E}" type="datetime1">
              <a:t>1/13/2025</a:t>
            </a:fld>
            <a:endParaRPr lang="en-US" dirty="0"/>
          </a:p>
        </p:txBody>
      </p:sp>
    </p:spTree>
    <p:extLst>
      <p:ext uri="{BB962C8B-B14F-4D97-AF65-F5344CB8AC3E}">
        <p14:creationId xmlns:p14="http://schemas.microsoft.com/office/powerpoint/2010/main" val="188885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1BFBC-6736-8F9C-1F80-4A4DB868CD35}"/>
              </a:ext>
            </a:extLst>
          </p:cNvPr>
          <p:cNvSpPr>
            <a:spLocks noGrp="1"/>
          </p:cNvSpPr>
          <p:nvPr>
            <p:ph type="dt" sz="half" idx="10"/>
          </p:nvPr>
        </p:nvSpPr>
        <p:spPr/>
        <p:txBody>
          <a:bodyPr/>
          <a:lstStyle/>
          <a:p>
            <a:fld id="{287D1ECA-34D2-4CD4-83F5-0A8419491298}" type="datetime1">
              <a:t>1/13/2025</a:t>
            </a:fld>
            <a:endParaRPr lang="en-US" dirty="0"/>
          </a:p>
        </p:txBody>
      </p:sp>
      <p:pic>
        <p:nvPicPr>
          <p:cNvPr id="3" name="Picture 2" descr="A table with text and images&#10;&#10;Description automatically generated">
            <a:extLst>
              <a:ext uri="{FF2B5EF4-FFF2-40B4-BE49-F238E27FC236}">
                <a16:creationId xmlns:a16="http://schemas.microsoft.com/office/drawing/2014/main" id="{3371E9BB-D093-71CD-2AED-CAFC569F0293}"/>
              </a:ext>
            </a:extLst>
          </p:cNvPr>
          <p:cNvPicPr>
            <a:picLocks noChangeAspect="1"/>
          </p:cNvPicPr>
          <p:nvPr/>
        </p:nvPicPr>
        <p:blipFill>
          <a:blip r:embed="rId2"/>
          <a:stretch>
            <a:fillRect/>
          </a:stretch>
        </p:blipFill>
        <p:spPr>
          <a:xfrm>
            <a:off x="2197262" y="258972"/>
            <a:ext cx="7578173" cy="6038131"/>
          </a:xfrm>
          <a:prstGeom prst="rect">
            <a:avLst/>
          </a:prstGeom>
        </p:spPr>
      </p:pic>
    </p:spTree>
    <p:extLst>
      <p:ext uri="{BB962C8B-B14F-4D97-AF65-F5344CB8AC3E}">
        <p14:creationId xmlns:p14="http://schemas.microsoft.com/office/powerpoint/2010/main" val="347660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2DB44B-96E6-0226-0435-1F3A69194D13}"/>
              </a:ext>
            </a:extLst>
          </p:cNvPr>
          <p:cNvSpPr>
            <a:spLocks noGrp="1"/>
          </p:cNvSpPr>
          <p:nvPr>
            <p:ph type="title"/>
          </p:nvPr>
        </p:nvSpPr>
        <p:spPr/>
        <p:txBody>
          <a:bodyPr/>
          <a:lstStyle/>
          <a:p>
            <a:r>
              <a:rPr lang="en-US" dirty="0"/>
              <a:t>COM Local GE Pattern Fall 2025</a:t>
            </a:r>
          </a:p>
        </p:txBody>
      </p:sp>
      <p:pic>
        <p:nvPicPr>
          <p:cNvPr id="7" name="Content Placeholder 6" descr="A document with text and numbers&#10;&#10;Description automatically generated">
            <a:extLst>
              <a:ext uri="{FF2B5EF4-FFF2-40B4-BE49-F238E27FC236}">
                <a16:creationId xmlns:a16="http://schemas.microsoft.com/office/drawing/2014/main" id="{E5B501D7-9F05-2026-E8B1-BB7D6C4CB8EA}"/>
              </a:ext>
            </a:extLst>
          </p:cNvPr>
          <p:cNvPicPr>
            <a:picLocks noGrp="1" noChangeAspect="1"/>
          </p:cNvPicPr>
          <p:nvPr>
            <p:ph idx="1"/>
          </p:nvPr>
        </p:nvPicPr>
        <p:blipFill>
          <a:blip r:embed="rId2"/>
          <a:stretch>
            <a:fillRect/>
          </a:stretch>
        </p:blipFill>
        <p:spPr>
          <a:xfrm>
            <a:off x="7923529" y="1510806"/>
            <a:ext cx="3672437" cy="4316808"/>
          </a:xfrm>
        </p:spPr>
      </p:pic>
      <p:sp>
        <p:nvSpPr>
          <p:cNvPr id="2" name="Date Placeholder 1">
            <a:extLst>
              <a:ext uri="{FF2B5EF4-FFF2-40B4-BE49-F238E27FC236}">
                <a16:creationId xmlns:a16="http://schemas.microsoft.com/office/drawing/2014/main" id="{0F1A6F59-8B55-3CD5-29D4-5CBC848E57A1}"/>
              </a:ext>
            </a:extLst>
          </p:cNvPr>
          <p:cNvSpPr>
            <a:spLocks noGrp="1"/>
          </p:cNvSpPr>
          <p:nvPr>
            <p:ph type="dt" sz="half" idx="10"/>
          </p:nvPr>
        </p:nvSpPr>
        <p:spPr/>
        <p:txBody>
          <a:bodyPr/>
          <a:lstStyle/>
          <a:p>
            <a:fld id="{043DDE31-1C1B-416E-B4B3-DD054522E156}" type="datetime1">
              <a:t>1/13/2025</a:t>
            </a:fld>
            <a:endParaRPr lang="en-US" dirty="0"/>
          </a:p>
        </p:txBody>
      </p:sp>
      <p:sp>
        <p:nvSpPr>
          <p:cNvPr id="3" name="Footer Placeholder 2">
            <a:extLst>
              <a:ext uri="{FF2B5EF4-FFF2-40B4-BE49-F238E27FC236}">
                <a16:creationId xmlns:a16="http://schemas.microsoft.com/office/drawing/2014/main" id="{D651D0AC-9525-70B4-35A2-D217E6F9ABBC}"/>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557F94F-A109-B6DE-9A96-ACE2534BE6CC}"/>
              </a:ext>
            </a:extLst>
          </p:cNvPr>
          <p:cNvSpPr>
            <a:spLocks noGrp="1"/>
          </p:cNvSpPr>
          <p:nvPr>
            <p:ph type="sldNum" sz="quarter" idx="12"/>
          </p:nvPr>
        </p:nvSpPr>
        <p:spPr/>
        <p:txBody>
          <a:bodyPr/>
          <a:lstStyle/>
          <a:p>
            <a:fld id="{E30AF5A0-43BB-4336-8627-9123B9144D80}" type="slidenum">
              <a:rPr lang="en-US" dirty="0"/>
              <a:t>21</a:t>
            </a:fld>
            <a:endParaRPr lang="en-US" dirty="0"/>
          </a:p>
        </p:txBody>
      </p:sp>
      <p:pic>
        <p:nvPicPr>
          <p:cNvPr id="8" name="Picture 7" descr="A table with text and numbers&#10;&#10;Description automatically generated">
            <a:extLst>
              <a:ext uri="{FF2B5EF4-FFF2-40B4-BE49-F238E27FC236}">
                <a16:creationId xmlns:a16="http://schemas.microsoft.com/office/drawing/2014/main" id="{A4737FAB-CF84-478E-6324-DAE78D64687B}"/>
              </a:ext>
            </a:extLst>
          </p:cNvPr>
          <p:cNvPicPr>
            <a:picLocks noChangeAspect="1"/>
          </p:cNvPicPr>
          <p:nvPr/>
        </p:nvPicPr>
        <p:blipFill>
          <a:blip r:embed="rId3"/>
          <a:stretch>
            <a:fillRect/>
          </a:stretch>
        </p:blipFill>
        <p:spPr>
          <a:xfrm>
            <a:off x="713740" y="2294255"/>
            <a:ext cx="6791960" cy="3458210"/>
          </a:xfrm>
          <a:prstGeom prst="rect">
            <a:avLst/>
          </a:prstGeom>
        </p:spPr>
      </p:pic>
    </p:spTree>
    <p:extLst>
      <p:ext uri="{BB962C8B-B14F-4D97-AF65-F5344CB8AC3E}">
        <p14:creationId xmlns:p14="http://schemas.microsoft.com/office/powerpoint/2010/main" val="402852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9174-840E-EC66-A5E6-F368D2E730BB}"/>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80504A5E-2FA5-CB8B-0C64-E3C4F590A6EE}"/>
              </a:ext>
            </a:extLst>
          </p:cNvPr>
          <p:cNvSpPr>
            <a:spLocks noGrp="1"/>
          </p:cNvSpPr>
          <p:nvPr>
            <p:ph idx="1"/>
          </p:nvPr>
        </p:nvSpPr>
        <p:spPr>
          <a:xfrm>
            <a:off x="709927" y="1874956"/>
            <a:ext cx="10681973" cy="4054258"/>
          </a:xfrm>
        </p:spPr>
        <p:txBody>
          <a:bodyPr vert="horz" lIns="91440" tIns="45720" rIns="91440" bIns="45720" rtlCol="0" anchor="t">
            <a:normAutofit/>
          </a:bodyPr>
          <a:lstStyle/>
          <a:p>
            <a:r>
              <a:rPr lang="en-US" dirty="0"/>
              <a:t>Spring 2024</a:t>
            </a:r>
          </a:p>
          <a:p>
            <a:pPr lvl="1" indent="-457200">
              <a:buFont typeface="Courier New" panose="020B0604020202020204" pitchFamily="34" charset="0"/>
              <a:buChar char="o"/>
            </a:pPr>
            <a:r>
              <a:rPr lang="en-US" b="1" dirty="0"/>
              <a:t>Ethnic Studies Task Force </a:t>
            </a:r>
            <a:r>
              <a:rPr lang="en-US" dirty="0"/>
              <a:t>provided recommendations for AREA 6: Ethnic Studies</a:t>
            </a:r>
          </a:p>
          <a:p>
            <a:pPr lvl="1" indent="-457200">
              <a:buFont typeface="Courier New" panose="020B0604020202020204" pitchFamily="34" charset="0"/>
              <a:buChar char="o"/>
            </a:pPr>
            <a:r>
              <a:rPr lang="en-US" dirty="0"/>
              <a:t>Curriculum Committee approved "grandfather" current GE courses into corresponding area regardless of Cal-GETC approval</a:t>
            </a:r>
          </a:p>
          <a:p>
            <a:r>
              <a:rPr lang="en-US" dirty="0"/>
              <a:t>Fall 2025</a:t>
            </a:r>
          </a:p>
          <a:p>
            <a:pPr lvl="1" indent="-457200">
              <a:buFont typeface="Courier New" panose="020B0604020202020204" pitchFamily="34" charset="0"/>
              <a:buChar char="o"/>
            </a:pPr>
            <a:r>
              <a:rPr lang="en-US" b="1" dirty="0"/>
              <a:t>GE Committee</a:t>
            </a:r>
            <a:r>
              <a:rPr lang="en-US" dirty="0"/>
              <a:t> (Ad Hoc Committee of Curriculum Committee, sub-committee of Academic Senate)</a:t>
            </a:r>
          </a:p>
          <a:p>
            <a:pPr lvl="2">
              <a:buFont typeface="Wingdings" panose="020B0604020202020204" pitchFamily="34" charset="0"/>
              <a:buChar char="§"/>
            </a:pPr>
            <a:r>
              <a:rPr lang="en-US" dirty="0"/>
              <a:t>GE Areas—aligned with Cal-GETC, reviewed area descriptions, all courses, proposed additional area 7</a:t>
            </a:r>
          </a:p>
          <a:p>
            <a:pPr lvl="1" indent="-457200">
              <a:buFont typeface="Courier New" panose="020B0604020202020204" pitchFamily="34" charset="0"/>
              <a:buChar char="o"/>
            </a:pPr>
            <a:r>
              <a:rPr lang="en-US" b="1" dirty="0"/>
              <a:t>SLOAC</a:t>
            </a:r>
          </a:p>
          <a:p>
            <a:pPr lvl="2">
              <a:buFont typeface="Wingdings" panose="020B0604020202020204" pitchFamily="34" charset="0"/>
              <a:buChar char="§"/>
            </a:pPr>
            <a:r>
              <a:rPr lang="en-US" dirty="0"/>
              <a:t>Reviewed COM's GE Philosophy and ISLOs to align with new areas</a:t>
            </a:r>
          </a:p>
          <a:p>
            <a:pPr lvl="1" indent="-457200">
              <a:buFont typeface="Courier New" panose="020B0604020202020204" pitchFamily="34" charset="0"/>
              <a:buChar char="o"/>
            </a:pPr>
            <a:r>
              <a:rPr lang="en-US" dirty="0"/>
              <a:t>Presented to </a:t>
            </a:r>
            <a:r>
              <a:rPr lang="en-US" b="1" dirty="0"/>
              <a:t>Curriculum Committee</a:t>
            </a:r>
            <a:r>
              <a:rPr lang="en-US" dirty="0"/>
              <a:t> and </a:t>
            </a:r>
            <a:r>
              <a:rPr lang="en-US" b="1" dirty="0"/>
              <a:t>Academic Senate</a:t>
            </a:r>
            <a:r>
              <a:rPr lang="en-US" dirty="0"/>
              <a:t> for final approval</a:t>
            </a:r>
          </a:p>
          <a:p>
            <a:pPr lvl="1" indent="-457200">
              <a:buFont typeface="Courier New" panose="020B0604020202020204" pitchFamily="34" charset="0"/>
              <a:buChar char="o"/>
            </a:pPr>
            <a:endParaRPr lang="en-US" dirty="0"/>
          </a:p>
          <a:p>
            <a:pPr lvl="1" indent="-457200">
              <a:buFont typeface="Courier New" panose="020B0604020202020204" pitchFamily="34" charset="0"/>
              <a:buChar char="o"/>
            </a:pPr>
            <a:endParaRPr lang="en-US" dirty="0"/>
          </a:p>
        </p:txBody>
      </p:sp>
      <p:sp>
        <p:nvSpPr>
          <p:cNvPr id="4" name="Date Placeholder 3">
            <a:extLst>
              <a:ext uri="{FF2B5EF4-FFF2-40B4-BE49-F238E27FC236}">
                <a16:creationId xmlns:a16="http://schemas.microsoft.com/office/drawing/2014/main" id="{9B289EF0-B403-7795-46A1-B2650F3B8937}"/>
              </a:ext>
            </a:extLst>
          </p:cNvPr>
          <p:cNvSpPr>
            <a:spLocks noGrp="1"/>
          </p:cNvSpPr>
          <p:nvPr>
            <p:ph type="dt" sz="half" idx="10"/>
          </p:nvPr>
        </p:nvSpPr>
        <p:spPr/>
        <p:txBody>
          <a:bodyPr/>
          <a:lstStyle/>
          <a:p>
            <a:fld id="{9CDAE225-5D2A-43BA-9E8D-D5602D7642E6}" type="datetime1">
              <a:t>1/13/2025</a:t>
            </a:fld>
            <a:endParaRPr lang="en-US" dirty="0"/>
          </a:p>
        </p:txBody>
      </p:sp>
      <p:sp>
        <p:nvSpPr>
          <p:cNvPr id="5" name="Footer Placeholder 4">
            <a:extLst>
              <a:ext uri="{FF2B5EF4-FFF2-40B4-BE49-F238E27FC236}">
                <a16:creationId xmlns:a16="http://schemas.microsoft.com/office/drawing/2014/main" id="{202987B4-82C1-5012-2846-6D11123055A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22385EA6-5207-70BB-8D6F-E0FD2C9A18BA}"/>
              </a:ext>
            </a:extLst>
          </p:cNvPr>
          <p:cNvSpPr>
            <a:spLocks noGrp="1"/>
          </p:cNvSpPr>
          <p:nvPr>
            <p:ph type="sldNum" sz="quarter" idx="12"/>
          </p:nvPr>
        </p:nvSpPr>
        <p:spPr/>
        <p:txBody>
          <a:bodyPr/>
          <a:lstStyle/>
          <a:p>
            <a:fld id="{E30AF5A0-43BB-4336-8627-9123B9144D80}" type="slidenum">
              <a:rPr lang="en-US" dirty="0"/>
              <a:t>22</a:t>
            </a:fld>
            <a:endParaRPr lang="en-US" dirty="0"/>
          </a:p>
        </p:txBody>
      </p:sp>
    </p:spTree>
    <p:extLst>
      <p:ext uri="{BB962C8B-B14F-4D97-AF65-F5344CB8AC3E}">
        <p14:creationId xmlns:p14="http://schemas.microsoft.com/office/powerpoint/2010/main" val="428576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0FD2-27E6-AE5D-C826-C5EE2E6BA919}"/>
              </a:ext>
            </a:extLst>
          </p:cNvPr>
          <p:cNvSpPr>
            <a:spLocks noGrp="1"/>
          </p:cNvSpPr>
          <p:nvPr>
            <p:ph type="title"/>
          </p:nvPr>
        </p:nvSpPr>
        <p:spPr/>
        <p:txBody>
          <a:bodyPr/>
          <a:lstStyle/>
          <a:p>
            <a:r>
              <a:rPr lang="en-US" dirty="0"/>
              <a:t>Catalog Rights</a:t>
            </a:r>
          </a:p>
        </p:txBody>
      </p:sp>
      <p:sp>
        <p:nvSpPr>
          <p:cNvPr id="3" name="Content Placeholder 2">
            <a:extLst>
              <a:ext uri="{FF2B5EF4-FFF2-40B4-BE49-F238E27FC236}">
                <a16:creationId xmlns:a16="http://schemas.microsoft.com/office/drawing/2014/main" id="{E2511BD2-2B5E-4F29-8A0A-49A83F6FB7CB}"/>
              </a:ext>
            </a:extLst>
          </p:cNvPr>
          <p:cNvSpPr>
            <a:spLocks noGrp="1"/>
          </p:cNvSpPr>
          <p:nvPr>
            <p:ph idx="1"/>
          </p:nvPr>
        </p:nvSpPr>
        <p:spPr>
          <a:xfrm>
            <a:off x="704980" y="1876254"/>
            <a:ext cx="10578716" cy="4295946"/>
          </a:xfrm>
        </p:spPr>
        <p:txBody>
          <a:bodyPr vert="horz" lIns="91440" tIns="45720" rIns="91440" bIns="45720" rtlCol="0" anchor="t">
            <a:noAutofit/>
          </a:bodyPr>
          <a:lstStyle/>
          <a:p>
            <a:r>
              <a:rPr lang="en-US" sz="1600" dirty="0"/>
              <a:t>Students who start Fall 2025 </a:t>
            </a:r>
            <a:r>
              <a:rPr lang="en-US" sz="1600" b="1" dirty="0"/>
              <a:t>must </a:t>
            </a:r>
            <a:r>
              <a:rPr lang="en-US" sz="1600" dirty="0"/>
              <a:t>follow Cal-GETC or local GE (depending on academic goal)</a:t>
            </a:r>
          </a:p>
          <a:p>
            <a:r>
              <a:rPr lang="en-US" sz="1600" dirty="0"/>
              <a:t>Students who started </a:t>
            </a:r>
            <a:r>
              <a:rPr lang="en-US" sz="1600" u="sng" dirty="0"/>
              <a:t>prior </a:t>
            </a:r>
            <a:r>
              <a:rPr lang="en-US" sz="1600" dirty="0"/>
              <a:t>to Fall 2025 can follow Cal-GETC, CSU GE Breadth or IGETC (as long as they maintain catalog rights AND were not dual enrolled HS students)</a:t>
            </a:r>
          </a:p>
          <a:p>
            <a:r>
              <a:rPr lang="en-US" sz="1600" dirty="0"/>
              <a:t>Students maintain catalog rights to any year that they have attended as long as they have maintained "continuous enrollment" (which is attending one semester per academic year)</a:t>
            </a:r>
          </a:p>
          <a:p>
            <a:r>
              <a:rPr lang="en-US" sz="1600" dirty="0"/>
              <a:t>Challenges:</a:t>
            </a:r>
          </a:p>
          <a:p>
            <a:pPr lvl="1">
              <a:buFont typeface="Courier New" panose="020B0604020202020204" pitchFamily="34" charset="0"/>
              <a:buChar char="o"/>
            </a:pPr>
            <a:r>
              <a:rPr lang="en-US" sz="1400" dirty="0"/>
              <a:t>Each CCC determines their own catalog rights policy</a:t>
            </a:r>
          </a:p>
          <a:p>
            <a:pPr lvl="1">
              <a:buFont typeface="Courier New" panose="020B0604020202020204" pitchFamily="34" charset="0"/>
              <a:buChar char="o"/>
            </a:pPr>
            <a:r>
              <a:rPr lang="en-US" sz="1400" dirty="0"/>
              <a:t>CSUs have catalog rights policy</a:t>
            </a:r>
          </a:p>
          <a:p>
            <a:pPr lvl="1">
              <a:buFont typeface="Courier New" panose="020B0604020202020204" pitchFamily="34" charset="0"/>
              <a:buChar char="o"/>
            </a:pPr>
            <a:r>
              <a:rPr lang="en-US" sz="1400" dirty="0"/>
              <a:t>UCs do not have catalog rights policy</a:t>
            </a:r>
          </a:p>
          <a:p>
            <a:r>
              <a:rPr lang="en-US" sz="1600" b="1" dirty="0"/>
              <a:t>This means that students in the same class will be following different GE patterns!!!!</a:t>
            </a:r>
          </a:p>
          <a:p>
            <a:r>
              <a:rPr lang="en-US" sz="1600" b="1" dirty="0"/>
              <a:t>Please refer students to a counselor!!!</a:t>
            </a:r>
          </a:p>
          <a:p>
            <a:r>
              <a:rPr lang="en-US" sz="1600" b="1" dirty="0"/>
              <a:t>Include this information in your syllabus!</a:t>
            </a:r>
          </a:p>
        </p:txBody>
      </p:sp>
      <p:sp>
        <p:nvSpPr>
          <p:cNvPr id="4" name="Date Placeholder 3">
            <a:extLst>
              <a:ext uri="{FF2B5EF4-FFF2-40B4-BE49-F238E27FC236}">
                <a16:creationId xmlns:a16="http://schemas.microsoft.com/office/drawing/2014/main" id="{9B634B64-F67F-FDA7-4E0C-B6DC3E85E054}"/>
              </a:ext>
            </a:extLst>
          </p:cNvPr>
          <p:cNvSpPr>
            <a:spLocks noGrp="1"/>
          </p:cNvSpPr>
          <p:nvPr>
            <p:ph type="dt" sz="half" idx="10"/>
          </p:nvPr>
        </p:nvSpPr>
        <p:spPr/>
        <p:txBody>
          <a:bodyPr/>
          <a:lstStyle/>
          <a:p>
            <a:fld id="{F7E5697D-75BE-4BEC-8441-37C1550E92DA}" type="datetime1">
              <a:t>1/13/2025</a:t>
            </a:fld>
            <a:endParaRPr lang="en-US" dirty="0"/>
          </a:p>
        </p:txBody>
      </p:sp>
    </p:spTree>
    <p:extLst>
      <p:ext uri="{BB962C8B-B14F-4D97-AF65-F5344CB8AC3E}">
        <p14:creationId xmlns:p14="http://schemas.microsoft.com/office/powerpoint/2010/main" val="275239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531C-2213-5906-280D-FFEB612C06FD}"/>
              </a:ext>
            </a:extLst>
          </p:cNvPr>
          <p:cNvSpPr>
            <a:spLocks noGrp="1"/>
          </p:cNvSpPr>
          <p:nvPr>
            <p:ph type="title"/>
          </p:nvPr>
        </p:nvSpPr>
        <p:spPr>
          <a:xfrm>
            <a:off x="715383" y="1709738"/>
            <a:ext cx="10632067" cy="2852737"/>
          </a:xfrm>
        </p:spPr>
        <p:txBody>
          <a:bodyPr anchor="b">
            <a:normAutofit/>
          </a:bodyPr>
          <a:lstStyle/>
          <a:p>
            <a:r>
              <a:rPr lang="en-US" dirty="0"/>
              <a:t>Questions? </a:t>
            </a:r>
          </a:p>
        </p:txBody>
      </p:sp>
      <p:sp>
        <p:nvSpPr>
          <p:cNvPr id="12" name="Text Placeholder 2">
            <a:extLst>
              <a:ext uri="{FF2B5EF4-FFF2-40B4-BE49-F238E27FC236}">
                <a16:creationId xmlns:a16="http://schemas.microsoft.com/office/drawing/2014/main" id="{DBEEE367-7EDC-50BC-D173-C416E8FB7F17}"/>
              </a:ext>
            </a:extLst>
          </p:cNvPr>
          <p:cNvSpPr>
            <a:spLocks noGrp="1"/>
          </p:cNvSpPr>
          <p:nvPr>
            <p:ph type="body" idx="1"/>
          </p:nvPr>
        </p:nvSpPr>
        <p:spPr>
          <a:xfrm>
            <a:off x="715383" y="4589463"/>
            <a:ext cx="10632067" cy="1500187"/>
          </a:xfrm>
        </p:spPr>
        <p:txBody>
          <a:bodyPr vert="horz" lIns="91440" tIns="45720" rIns="91440" bIns="45720" rtlCol="0" anchor="t">
            <a:normAutofit/>
          </a:bodyPr>
          <a:lstStyle/>
          <a:p>
            <a:r>
              <a:rPr lang="en-US" dirty="0"/>
              <a:t>Local GE alignment with Title 5</a:t>
            </a:r>
          </a:p>
        </p:txBody>
      </p:sp>
      <p:sp>
        <p:nvSpPr>
          <p:cNvPr id="5" name="Date Placeholder 4">
            <a:extLst>
              <a:ext uri="{FF2B5EF4-FFF2-40B4-BE49-F238E27FC236}">
                <a16:creationId xmlns:a16="http://schemas.microsoft.com/office/drawing/2014/main" id="{F590DF74-7ED9-017B-80AA-0EB943F1A92F}"/>
              </a:ext>
            </a:extLst>
          </p:cNvPr>
          <p:cNvSpPr>
            <a:spLocks noGrp="1"/>
          </p:cNvSpPr>
          <p:nvPr>
            <p:ph type="dt" sz="half" idx="10"/>
          </p:nvPr>
        </p:nvSpPr>
        <p:spPr>
          <a:xfrm>
            <a:off x="8369448" y="6356350"/>
            <a:ext cx="2592594" cy="365125"/>
          </a:xfrm>
        </p:spPr>
        <p:txBody>
          <a:bodyPr anchor="ctr">
            <a:normAutofit/>
          </a:bodyPr>
          <a:lstStyle/>
          <a:p>
            <a:pPr>
              <a:spcAft>
                <a:spcPts val="600"/>
              </a:spcAft>
            </a:pPr>
            <a:fld id="{DB5CAD00-8132-470F-9A6D-0AFE147861F2}" type="datetime1">
              <a:pPr>
                <a:spcAft>
                  <a:spcPts val="600"/>
                </a:spcAft>
              </a:pPr>
              <a:t>1/13/2025</a:t>
            </a:fld>
            <a:endParaRPr lang="en-US"/>
          </a:p>
        </p:txBody>
      </p:sp>
      <p:sp>
        <p:nvSpPr>
          <p:cNvPr id="6" name="Footer Placeholder 5">
            <a:extLst>
              <a:ext uri="{FF2B5EF4-FFF2-40B4-BE49-F238E27FC236}">
                <a16:creationId xmlns:a16="http://schemas.microsoft.com/office/drawing/2014/main" id="{B4F6A682-2A60-3534-3BAA-0C8535EF2F33}"/>
              </a:ext>
            </a:extLst>
          </p:cNvPr>
          <p:cNvSpPr>
            <a:spLocks noGrp="1"/>
          </p:cNvSpPr>
          <p:nvPr>
            <p:ph type="ftr" sz="quarter" idx="11"/>
          </p:nvPr>
        </p:nvSpPr>
        <p:spPr>
          <a:xfrm>
            <a:off x="715383" y="6356350"/>
            <a:ext cx="4539727" cy="365125"/>
          </a:xfrm>
        </p:spPr>
        <p:txBody>
          <a:bodyPr anchor="ctr">
            <a:normAutofit/>
          </a:bodyPr>
          <a:lstStyle/>
          <a:p>
            <a:pPr>
              <a:lnSpc>
                <a:spcPct val="90000"/>
              </a:lnSpc>
              <a:spcAft>
                <a:spcPts val="600"/>
              </a:spcAft>
            </a:pPr>
            <a:r>
              <a:rPr lang="en-US" sz="700"/>
              <a:t>
              </a:t>
            </a:r>
          </a:p>
        </p:txBody>
      </p:sp>
      <p:sp>
        <p:nvSpPr>
          <p:cNvPr id="7" name="Slide Number Placeholder 6">
            <a:extLst>
              <a:ext uri="{FF2B5EF4-FFF2-40B4-BE49-F238E27FC236}">
                <a16:creationId xmlns:a16="http://schemas.microsoft.com/office/drawing/2014/main" id="{C87595AC-B1F5-F018-DCEE-6B8B0136A451}"/>
              </a:ext>
            </a:extLst>
          </p:cNvPr>
          <p:cNvSpPr>
            <a:spLocks noGrp="1"/>
          </p:cNvSpPr>
          <p:nvPr>
            <p:ph type="sldNum" sz="quarter" idx="12"/>
          </p:nvPr>
        </p:nvSpPr>
        <p:spPr>
          <a:xfrm>
            <a:off x="10919012" y="6356350"/>
            <a:ext cx="672354" cy="365125"/>
          </a:xfrm>
        </p:spPr>
        <p:txBody>
          <a:bodyPr anchor="ctr">
            <a:normAutofit/>
          </a:bodyPr>
          <a:lstStyle/>
          <a:p>
            <a:pPr>
              <a:lnSpc>
                <a:spcPct val="90000"/>
              </a:lnSpc>
              <a:spcAft>
                <a:spcPts val="600"/>
              </a:spcAft>
            </a:pPr>
            <a:fld id="{E30AF5A0-43BB-4336-8627-9123B9144D80}" type="slidenum">
              <a:rPr lang="en-US" dirty="0"/>
              <a:pPr>
                <a:lnSpc>
                  <a:spcPct val="90000"/>
                </a:lnSpc>
                <a:spcAft>
                  <a:spcPts val="600"/>
                </a:spcAft>
              </a:pPr>
              <a:t>24</a:t>
            </a:fld>
            <a:endParaRPr lang="en-US"/>
          </a:p>
        </p:txBody>
      </p:sp>
    </p:spTree>
    <p:extLst>
      <p:ext uri="{BB962C8B-B14F-4D97-AF65-F5344CB8AC3E}">
        <p14:creationId xmlns:p14="http://schemas.microsoft.com/office/powerpoint/2010/main" val="393877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C2-9773-1E78-9509-FEA964B37AE2}"/>
              </a:ext>
            </a:extLst>
          </p:cNvPr>
          <p:cNvSpPr>
            <a:spLocks noGrp="1"/>
          </p:cNvSpPr>
          <p:nvPr>
            <p:ph type="title"/>
          </p:nvPr>
        </p:nvSpPr>
        <p:spPr/>
        <p:txBody>
          <a:bodyPr/>
          <a:lstStyle/>
          <a:p>
            <a:r>
              <a:rPr lang="en-US" dirty="0"/>
              <a:t>Common Course Numbering</a:t>
            </a:r>
          </a:p>
        </p:txBody>
      </p:sp>
      <p:sp>
        <p:nvSpPr>
          <p:cNvPr id="3" name="Text Placeholder 2">
            <a:extLst>
              <a:ext uri="{FF2B5EF4-FFF2-40B4-BE49-F238E27FC236}">
                <a16:creationId xmlns:a16="http://schemas.microsoft.com/office/drawing/2014/main" id="{413B0EDB-C1EB-1C70-F939-70BCD877F995}"/>
              </a:ext>
            </a:extLst>
          </p:cNvPr>
          <p:cNvSpPr>
            <a:spLocks noGrp="1"/>
          </p:cNvSpPr>
          <p:nvPr>
            <p:ph type="body" idx="1"/>
          </p:nvPr>
        </p:nvSpPr>
        <p:spPr/>
        <p:txBody>
          <a:bodyPr vert="horz" lIns="91440" tIns="45720" rIns="91440" bIns="45720" rtlCol="0" anchor="t">
            <a:normAutofit/>
          </a:bodyPr>
          <a:lstStyle/>
          <a:p>
            <a:r>
              <a:rPr lang="en-US" dirty="0"/>
              <a:t>"Proof of Concept" </a:t>
            </a:r>
          </a:p>
          <a:p>
            <a:r>
              <a:rPr lang="en-US" dirty="0"/>
              <a:t>The first 6 courses</a:t>
            </a:r>
          </a:p>
        </p:txBody>
      </p:sp>
      <p:sp>
        <p:nvSpPr>
          <p:cNvPr id="4" name="Date Placeholder 3">
            <a:extLst>
              <a:ext uri="{FF2B5EF4-FFF2-40B4-BE49-F238E27FC236}">
                <a16:creationId xmlns:a16="http://schemas.microsoft.com/office/drawing/2014/main" id="{1C1AC557-3342-86D2-1207-3C8AEC85C3EE}"/>
              </a:ext>
            </a:extLst>
          </p:cNvPr>
          <p:cNvSpPr>
            <a:spLocks noGrp="1"/>
          </p:cNvSpPr>
          <p:nvPr>
            <p:ph type="dt" sz="half" idx="10"/>
          </p:nvPr>
        </p:nvSpPr>
        <p:spPr/>
        <p:txBody>
          <a:bodyPr/>
          <a:lstStyle/>
          <a:p>
            <a:fld id="{F1EDFE39-A544-4D34-97EC-51DF6C7FF29D}" type="datetime1">
              <a:t>1/13/2025</a:t>
            </a:fld>
            <a:endParaRPr lang="en-US" dirty="0"/>
          </a:p>
        </p:txBody>
      </p:sp>
    </p:spTree>
    <p:extLst>
      <p:ext uri="{BB962C8B-B14F-4D97-AF65-F5344CB8AC3E}">
        <p14:creationId xmlns:p14="http://schemas.microsoft.com/office/powerpoint/2010/main" val="75961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F039-785B-57A6-AD4F-7799A6CF06B0}"/>
              </a:ext>
            </a:extLst>
          </p:cNvPr>
          <p:cNvSpPr>
            <a:spLocks noGrp="1"/>
          </p:cNvSpPr>
          <p:nvPr>
            <p:ph type="title"/>
          </p:nvPr>
        </p:nvSpPr>
        <p:spPr/>
        <p:txBody>
          <a:bodyPr/>
          <a:lstStyle/>
          <a:p>
            <a:r>
              <a:rPr lang="en-US" dirty="0"/>
              <a:t>Common Course Numbering</a:t>
            </a:r>
          </a:p>
        </p:txBody>
      </p:sp>
      <p:sp>
        <p:nvSpPr>
          <p:cNvPr id="3" name="Content Placeholder 2">
            <a:extLst>
              <a:ext uri="{FF2B5EF4-FFF2-40B4-BE49-F238E27FC236}">
                <a16:creationId xmlns:a16="http://schemas.microsoft.com/office/drawing/2014/main" id="{A2DC8781-E592-5FA3-2259-59DFA0237570}"/>
              </a:ext>
            </a:extLst>
          </p:cNvPr>
          <p:cNvSpPr>
            <a:spLocks noGrp="1"/>
          </p:cNvSpPr>
          <p:nvPr>
            <p:ph idx="1"/>
          </p:nvPr>
        </p:nvSpPr>
        <p:spPr/>
        <p:txBody>
          <a:bodyPr vert="horz" lIns="91440" tIns="45720" rIns="91440" bIns="45720" rtlCol="0" anchor="t">
            <a:normAutofit/>
          </a:bodyPr>
          <a:lstStyle/>
          <a:p>
            <a:r>
              <a:rPr lang="en-US" dirty="0"/>
              <a:t>AB 1111 (Berman, 2021) called for a </a:t>
            </a:r>
            <a:r>
              <a:rPr lang="en-US" b="1" dirty="0"/>
              <a:t>student-facing</a:t>
            </a:r>
            <a:r>
              <a:rPr lang="en-US" dirty="0"/>
              <a:t> CCN system </a:t>
            </a:r>
            <a:r>
              <a:rPr lang="en-US" b="1" dirty="0"/>
              <a:t>for CCCs</a:t>
            </a:r>
            <a:r>
              <a:rPr lang="en-US" dirty="0"/>
              <a:t> by July 2024</a:t>
            </a:r>
          </a:p>
          <a:p>
            <a:r>
              <a:rPr lang="en-US" dirty="0">
                <a:hlinkClick r:id="rId2"/>
              </a:rPr>
              <a:t>Task Force Recommendations</a:t>
            </a:r>
            <a:r>
              <a:rPr lang="en-US" dirty="0"/>
              <a:t> released:</a:t>
            </a:r>
          </a:p>
          <a:p>
            <a:pPr lvl="1">
              <a:buFont typeface="Courier New" panose="020B0604020202020204" pitchFamily="34" charset="0"/>
              <a:buChar char="o"/>
            </a:pPr>
            <a:r>
              <a:rPr lang="en-US" dirty="0"/>
              <a:t>Phase I: "Proof of Concept" to be implemented Fall 2025</a:t>
            </a:r>
          </a:p>
          <a:p>
            <a:r>
              <a:rPr lang="en-US" dirty="0"/>
              <a:t>CCN is NOT C-ID!</a:t>
            </a:r>
          </a:p>
          <a:p>
            <a:pPr lvl="1">
              <a:buFont typeface="Courier New" panose="020B0604020202020204" pitchFamily="34" charset="0"/>
              <a:buChar char="o"/>
            </a:pPr>
            <a:r>
              <a:rPr lang="en-US" dirty="0"/>
              <a:t>Based on C-ID numbering to identify courses, but NOT the same numbers or templates!</a:t>
            </a:r>
          </a:p>
        </p:txBody>
      </p:sp>
      <p:sp>
        <p:nvSpPr>
          <p:cNvPr id="5" name="Date Placeholder 4">
            <a:extLst>
              <a:ext uri="{FF2B5EF4-FFF2-40B4-BE49-F238E27FC236}">
                <a16:creationId xmlns:a16="http://schemas.microsoft.com/office/drawing/2014/main" id="{66DB2DDC-FF90-36E7-7FFE-07636C8FB0A5}"/>
              </a:ext>
            </a:extLst>
          </p:cNvPr>
          <p:cNvSpPr>
            <a:spLocks noGrp="1"/>
          </p:cNvSpPr>
          <p:nvPr>
            <p:ph type="dt" sz="half" idx="10"/>
          </p:nvPr>
        </p:nvSpPr>
        <p:spPr/>
        <p:txBody>
          <a:bodyPr/>
          <a:lstStyle/>
          <a:p>
            <a:fld id="{4F7FF597-20F0-4EF7-860B-6975CC282724}" type="datetime1">
              <a:t>1/13/2025</a:t>
            </a:fld>
            <a:endParaRPr lang="en-US" dirty="0"/>
          </a:p>
        </p:txBody>
      </p:sp>
    </p:spTree>
    <p:extLst>
      <p:ext uri="{BB962C8B-B14F-4D97-AF65-F5344CB8AC3E}">
        <p14:creationId xmlns:p14="http://schemas.microsoft.com/office/powerpoint/2010/main" val="383342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E2B8-A82C-BE41-24E4-EFEFF0C88D0B}"/>
              </a:ext>
            </a:extLst>
          </p:cNvPr>
          <p:cNvSpPr>
            <a:spLocks noGrp="1"/>
          </p:cNvSpPr>
          <p:nvPr>
            <p:ph type="title"/>
          </p:nvPr>
        </p:nvSpPr>
        <p:spPr/>
        <p:txBody>
          <a:bodyPr/>
          <a:lstStyle/>
          <a:p>
            <a:r>
              <a:rPr lang="en-US" dirty="0"/>
              <a:t>Why common course numbering? </a:t>
            </a:r>
          </a:p>
        </p:txBody>
      </p:sp>
      <p:sp>
        <p:nvSpPr>
          <p:cNvPr id="3" name="Content Placeholder 2">
            <a:extLst>
              <a:ext uri="{FF2B5EF4-FFF2-40B4-BE49-F238E27FC236}">
                <a16:creationId xmlns:a16="http://schemas.microsoft.com/office/drawing/2014/main" id="{5C24D267-3C97-63A3-9F20-844769380EB3}"/>
              </a:ext>
            </a:extLst>
          </p:cNvPr>
          <p:cNvSpPr>
            <a:spLocks noGrp="1"/>
          </p:cNvSpPr>
          <p:nvPr>
            <p:ph idx="1"/>
          </p:nvPr>
        </p:nvSpPr>
        <p:spPr/>
        <p:txBody>
          <a:bodyPr vert="horz" lIns="91440" tIns="45720" rIns="91440" bIns="45720" rtlCol="0" anchor="t">
            <a:normAutofit/>
          </a:bodyPr>
          <a:lstStyle/>
          <a:p>
            <a:pPr>
              <a:buFont typeface="Arial"/>
              <a:buChar char="•"/>
            </a:pPr>
            <a:r>
              <a:rPr lang="en-US" dirty="0"/>
              <a:t>The current system is confusing for students! </a:t>
            </a:r>
          </a:p>
          <a:p>
            <a:pPr>
              <a:buFont typeface="Arial"/>
              <a:buChar char="•"/>
            </a:pPr>
            <a:r>
              <a:rPr lang="en-US" dirty="0"/>
              <a:t>Example: The following courses all meet the College Composition (CSU GE A2, IGETC 1A &amp; UC-E, Local GE AREA D/English Proficiency) which has the C-ID ENGL 100:</a:t>
            </a:r>
          </a:p>
          <a:p>
            <a:pPr marL="971550" lvl="1" indent="-285750">
              <a:buFont typeface="Courier New,monospace"/>
              <a:buChar char="o"/>
            </a:pPr>
            <a:r>
              <a:rPr lang="en-US" dirty="0"/>
              <a:t>COM: ENGL 150</a:t>
            </a:r>
          </a:p>
          <a:p>
            <a:pPr marL="971550" lvl="1" indent="-285750">
              <a:buFont typeface="Courier New,monospace"/>
              <a:buChar char="o"/>
            </a:pPr>
            <a:r>
              <a:rPr lang="en-US" dirty="0"/>
              <a:t>SRJC: ENGL 1A</a:t>
            </a:r>
          </a:p>
          <a:p>
            <a:pPr marL="971550" lvl="1" indent="-285750">
              <a:buFont typeface="Courier New,monospace"/>
              <a:buChar char="o"/>
            </a:pPr>
            <a:r>
              <a:rPr lang="en-US" dirty="0"/>
              <a:t>NVC: ENGL 120</a:t>
            </a:r>
          </a:p>
        </p:txBody>
      </p:sp>
      <p:sp>
        <p:nvSpPr>
          <p:cNvPr id="4" name="Date Placeholder 3">
            <a:extLst>
              <a:ext uri="{FF2B5EF4-FFF2-40B4-BE49-F238E27FC236}">
                <a16:creationId xmlns:a16="http://schemas.microsoft.com/office/drawing/2014/main" id="{F35D6F2B-A18A-1D85-E2C6-189AA4F13DEA}"/>
              </a:ext>
            </a:extLst>
          </p:cNvPr>
          <p:cNvSpPr>
            <a:spLocks noGrp="1"/>
          </p:cNvSpPr>
          <p:nvPr>
            <p:ph type="dt" sz="half" idx="10"/>
          </p:nvPr>
        </p:nvSpPr>
        <p:spPr/>
        <p:txBody>
          <a:bodyPr/>
          <a:lstStyle/>
          <a:p>
            <a:fld id="{48FE4BF1-A8E0-4B82-AC26-88B5548B96D6}" type="datetime1">
              <a:t>1/13/2025</a:t>
            </a:fld>
            <a:endParaRPr lang="en-US" dirty="0"/>
          </a:p>
        </p:txBody>
      </p:sp>
      <p:sp>
        <p:nvSpPr>
          <p:cNvPr id="5" name="Footer Placeholder 4">
            <a:extLst>
              <a:ext uri="{FF2B5EF4-FFF2-40B4-BE49-F238E27FC236}">
                <a16:creationId xmlns:a16="http://schemas.microsoft.com/office/drawing/2014/main" id="{82EA2158-FDEB-C9EC-3E2C-EC18C138E46F}"/>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C8FB76F-84D7-6C8F-DF72-C28A4428A787}"/>
              </a:ext>
            </a:extLst>
          </p:cNvPr>
          <p:cNvSpPr>
            <a:spLocks noGrp="1"/>
          </p:cNvSpPr>
          <p:nvPr>
            <p:ph type="sldNum" sz="quarter" idx="12"/>
          </p:nvPr>
        </p:nvSpPr>
        <p:spPr/>
        <p:txBody>
          <a:bodyPr/>
          <a:lstStyle/>
          <a:p>
            <a:fld id="{E30AF5A0-43BB-4336-8627-9123B9144D80}" type="slidenum">
              <a:rPr lang="en-US" dirty="0"/>
              <a:t>27</a:t>
            </a:fld>
            <a:endParaRPr lang="en-US" dirty="0"/>
          </a:p>
        </p:txBody>
      </p:sp>
    </p:spTree>
    <p:extLst>
      <p:ext uri="{BB962C8B-B14F-4D97-AF65-F5344CB8AC3E}">
        <p14:creationId xmlns:p14="http://schemas.microsoft.com/office/powerpoint/2010/main" val="1405373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1F31-91D9-8F72-FAB0-7D3B042D6F62}"/>
              </a:ext>
            </a:extLst>
          </p:cNvPr>
          <p:cNvSpPr>
            <a:spLocks noGrp="1"/>
          </p:cNvSpPr>
          <p:nvPr>
            <p:ph type="title"/>
          </p:nvPr>
        </p:nvSpPr>
        <p:spPr/>
        <p:txBody>
          <a:bodyPr/>
          <a:lstStyle/>
          <a:p>
            <a:r>
              <a:rPr lang="en-US" dirty="0"/>
              <a:t>What is </a:t>
            </a:r>
            <a:r>
              <a:rPr lang="en-US" dirty="0">
                <a:hlinkClick r:id="rId2"/>
              </a:rPr>
              <a:t>C-ID</a:t>
            </a:r>
            <a:r>
              <a:rPr lang="en-US" dirty="0"/>
              <a:t>?</a:t>
            </a:r>
          </a:p>
        </p:txBody>
      </p:sp>
      <p:sp>
        <p:nvSpPr>
          <p:cNvPr id="3" name="Content Placeholder 2">
            <a:extLst>
              <a:ext uri="{FF2B5EF4-FFF2-40B4-BE49-F238E27FC236}">
                <a16:creationId xmlns:a16="http://schemas.microsoft.com/office/drawing/2014/main" id="{714F4E9B-181A-51CC-D5B7-E716D0279A5E}"/>
              </a:ext>
            </a:extLst>
          </p:cNvPr>
          <p:cNvSpPr>
            <a:spLocks noGrp="1"/>
          </p:cNvSpPr>
          <p:nvPr>
            <p:ph idx="1"/>
          </p:nvPr>
        </p:nvSpPr>
        <p:spPr>
          <a:xfrm>
            <a:off x="699008" y="1817624"/>
            <a:ext cx="10584688" cy="4639056"/>
          </a:xfrm>
        </p:spPr>
        <p:txBody>
          <a:bodyPr vert="horz" lIns="91440" tIns="45720" rIns="91440" bIns="45720" rtlCol="0" anchor="t">
            <a:normAutofit fontScale="92500" lnSpcReduction="10000"/>
          </a:bodyPr>
          <a:lstStyle/>
          <a:p>
            <a:r>
              <a:rPr lang="en-US" dirty="0"/>
              <a:t>"Course Identification Descriptor"</a:t>
            </a:r>
          </a:p>
          <a:p>
            <a:r>
              <a:rPr lang="en-US" dirty="0"/>
              <a:t>Current number system designed to make the transfer of courses and articulation easier</a:t>
            </a:r>
          </a:p>
          <a:p>
            <a:r>
              <a:rPr lang="en-US" dirty="0"/>
              <a:t>"Reciprocity agreement" among CCCs and participating CSUs</a:t>
            </a:r>
          </a:p>
          <a:p>
            <a:r>
              <a:rPr lang="en-US" dirty="0"/>
              <a:t>Required for Associates Degrees for Transfer (ADTs)</a:t>
            </a:r>
          </a:p>
          <a:p>
            <a:r>
              <a:rPr lang="en-US" dirty="0"/>
              <a:t>Example: The following courses all meet the C-ID ENGL 100 College Composition</a:t>
            </a:r>
          </a:p>
          <a:p>
            <a:pPr lvl="1">
              <a:buFont typeface="Courier New" panose="020B0604020202020204" pitchFamily="34" charset="0"/>
              <a:buChar char="o"/>
            </a:pPr>
            <a:r>
              <a:rPr lang="en-US" dirty="0"/>
              <a:t>COM: ENGL 150</a:t>
            </a:r>
          </a:p>
          <a:p>
            <a:pPr lvl="1">
              <a:buFont typeface="Courier New" panose="020B0604020202020204" pitchFamily="34" charset="0"/>
              <a:buChar char="o"/>
            </a:pPr>
            <a:r>
              <a:rPr lang="en-US" dirty="0"/>
              <a:t>SRJC: ENGL 1A</a:t>
            </a:r>
          </a:p>
          <a:p>
            <a:pPr lvl="1">
              <a:buFont typeface="Courier New" panose="020B0604020202020204" pitchFamily="34" charset="0"/>
              <a:buChar char="o"/>
            </a:pPr>
            <a:r>
              <a:rPr lang="en-US" dirty="0"/>
              <a:t>NVC: ENGL 120</a:t>
            </a:r>
          </a:p>
          <a:p>
            <a:r>
              <a:rPr lang="en-US" dirty="0"/>
              <a:t>C-ID does NOT include:</a:t>
            </a:r>
          </a:p>
          <a:p>
            <a:pPr lvl="1">
              <a:buFont typeface="Courier New" panose="020B0604020202020204" pitchFamily="34" charset="0"/>
              <a:buChar char="o"/>
            </a:pPr>
            <a:r>
              <a:rPr lang="en-US" dirty="0"/>
              <a:t>UC transferability</a:t>
            </a:r>
          </a:p>
          <a:p>
            <a:pPr lvl="1">
              <a:buFont typeface="Courier New" panose="020B0604020202020204" pitchFamily="34" charset="0"/>
              <a:buChar char="o"/>
            </a:pPr>
            <a:r>
              <a:rPr lang="en-US" dirty="0"/>
              <a:t>CSU/IGETC/Cal-GETC GE Area</a:t>
            </a:r>
          </a:p>
          <a:p>
            <a:pPr lvl="1">
              <a:buFont typeface="Courier New" panose="020B0604020202020204" pitchFamily="34" charset="0"/>
              <a:buChar char="o"/>
            </a:pPr>
            <a:r>
              <a:rPr lang="en-US" dirty="0"/>
              <a:t>Major preparation</a:t>
            </a:r>
          </a:p>
          <a:p>
            <a:pPr marL="0" indent="0">
              <a:buNone/>
            </a:pPr>
            <a:endParaRPr lang="en-US" dirty="0"/>
          </a:p>
        </p:txBody>
      </p:sp>
      <p:sp>
        <p:nvSpPr>
          <p:cNvPr id="4" name="Date Placeholder 3">
            <a:extLst>
              <a:ext uri="{FF2B5EF4-FFF2-40B4-BE49-F238E27FC236}">
                <a16:creationId xmlns:a16="http://schemas.microsoft.com/office/drawing/2014/main" id="{6CCA48F9-1EB3-705D-71CA-B6147AEFF009}"/>
              </a:ext>
            </a:extLst>
          </p:cNvPr>
          <p:cNvSpPr>
            <a:spLocks noGrp="1"/>
          </p:cNvSpPr>
          <p:nvPr>
            <p:ph type="dt" sz="half" idx="10"/>
          </p:nvPr>
        </p:nvSpPr>
        <p:spPr/>
        <p:txBody>
          <a:bodyPr/>
          <a:lstStyle/>
          <a:p>
            <a:fld id="{AB43EA8B-7AE0-4D1D-8920-9BF80B61564E}" type="datetime1">
              <a:t>1/13/2025</a:t>
            </a:fld>
            <a:endParaRPr lang="en-US" dirty="0"/>
          </a:p>
        </p:txBody>
      </p:sp>
    </p:spTree>
    <p:extLst>
      <p:ext uri="{BB962C8B-B14F-4D97-AF65-F5344CB8AC3E}">
        <p14:creationId xmlns:p14="http://schemas.microsoft.com/office/powerpoint/2010/main" val="179821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19496-3D37-0693-645F-9549F67A2A22}"/>
              </a:ext>
            </a:extLst>
          </p:cNvPr>
          <p:cNvSpPr>
            <a:spLocks noGrp="1"/>
          </p:cNvSpPr>
          <p:nvPr>
            <p:ph type="dt" sz="half" idx="10"/>
          </p:nvPr>
        </p:nvSpPr>
        <p:spPr/>
        <p:txBody>
          <a:bodyPr/>
          <a:lstStyle/>
          <a:p>
            <a:fld id="{CD1C386C-5673-48F6-BB78-DF82504D1BBC}" type="datetime1">
              <a:t>1/13/2025</a:t>
            </a:fld>
            <a:endParaRPr lang="en-US" dirty="0"/>
          </a:p>
        </p:txBody>
      </p:sp>
      <p:pic>
        <p:nvPicPr>
          <p:cNvPr id="3" name="Picture 2" descr="A blue and white table with text&#10;&#10;Description automatically generated">
            <a:extLst>
              <a:ext uri="{FF2B5EF4-FFF2-40B4-BE49-F238E27FC236}">
                <a16:creationId xmlns:a16="http://schemas.microsoft.com/office/drawing/2014/main" id="{F24C6142-BDBC-7728-E0B4-F3D121B506BC}"/>
              </a:ext>
            </a:extLst>
          </p:cNvPr>
          <p:cNvPicPr>
            <a:picLocks noChangeAspect="1"/>
          </p:cNvPicPr>
          <p:nvPr/>
        </p:nvPicPr>
        <p:blipFill>
          <a:blip r:embed="rId2"/>
          <a:stretch>
            <a:fillRect/>
          </a:stretch>
        </p:blipFill>
        <p:spPr>
          <a:xfrm>
            <a:off x="740057" y="771292"/>
            <a:ext cx="10089276" cy="5687123"/>
          </a:xfrm>
          <a:prstGeom prst="rect">
            <a:avLst/>
          </a:prstGeom>
        </p:spPr>
      </p:pic>
    </p:spTree>
    <p:extLst>
      <p:ext uri="{BB962C8B-B14F-4D97-AF65-F5344CB8AC3E}">
        <p14:creationId xmlns:p14="http://schemas.microsoft.com/office/powerpoint/2010/main" val="324036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075F-B0F4-E048-580E-E9BBE70626C8}"/>
              </a:ext>
            </a:extLst>
          </p:cNvPr>
          <p:cNvSpPr>
            <a:spLocks noGrp="1"/>
          </p:cNvSpPr>
          <p:nvPr>
            <p:ph type="title"/>
          </p:nvPr>
        </p:nvSpPr>
        <p:spPr/>
        <p:txBody>
          <a:bodyPr/>
          <a:lstStyle/>
          <a:p>
            <a:r>
              <a:rPr lang="en-US" dirty="0"/>
              <a:t>In  the Chat...</a:t>
            </a:r>
          </a:p>
        </p:txBody>
      </p:sp>
      <p:sp>
        <p:nvSpPr>
          <p:cNvPr id="3" name="Content Placeholder 2">
            <a:extLst>
              <a:ext uri="{FF2B5EF4-FFF2-40B4-BE49-F238E27FC236}">
                <a16:creationId xmlns:a16="http://schemas.microsoft.com/office/drawing/2014/main" id="{74CAD724-A455-D37D-DB35-CB2F61DE1B5C}"/>
              </a:ext>
            </a:extLst>
          </p:cNvPr>
          <p:cNvSpPr>
            <a:spLocks noGrp="1"/>
          </p:cNvSpPr>
          <p:nvPr>
            <p:ph idx="1"/>
          </p:nvPr>
        </p:nvSpPr>
        <p:spPr/>
        <p:txBody>
          <a:bodyPr vert="horz" lIns="91440" tIns="45720" rIns="91440" bIns="45720" rtlCol="0" anchor="t">
            <a:normAutofit/>
          </a:bodyPr>
          <a:lstStyle/>
          <a:p>
            <a:r>
              <a:rPr lang="en-US" dirty="0"/>
              <a:t>Name</a:t>
            </a:r>
          </a:p>
          <a:p>
            <a:r>
              <a:rPr lang="en-US" dirty="0"/>
              <a:t>Role (faculty, staff, administrator)</a:t>
            </a:r>
          </a:p>
          <a:p>
            <a:r>
              <a:rPr lang="en-US" dirty="0"/>
              <a:t>What you teach (discipline or course)</a:t>
            </a:r>
          </a:p>
          <a:p>
            <a:r>
              <a:rPr lang="en-US" dirty="0"/>
              <a:t>Why are you attending this session? What do you hope to get out of it? </a:t>
            </a:r>
          </a:p>
        </p:txBody>
      </p:sp>
      <p:sp>
        <p:nvSpPr>
          <p:cNvPr id="4" name="Date Placeholder 3">
            <a:extLst>
              <a:ext uri="{FF2B5EF4-FFF2-40B4-BE49-F238E27FC236}">
                <a16:creationId xmlns:a16="http://schemas.microsoft.com/office/drawing/2014/main" id="{1251C8E2-C0F0-9B3D-84C8-DB0EE1D9E014}"/>
              </a:ext>
            </a:extLst>
          </p:cNvPr>
          <p:cNvSpPr>
            <a:spLocks noGrp="1"/>
          </p:cNvSpPr>
          <p:nvPr>
            <p:ph type="dt" sz="half" idx="10"/>
          </p:nvPr>
        </p:nvSpPr>
        <p:spPr/>
        <p:txBody>
          <a:bodyPr/>
          <a:lstStyle/>
          <a:p>
            <a:fld id="{93500883-EABE-4830-86A4-3C57E986E22D}" type="datetime1">
              <a:t>1/13/2025</a:t>
            </a:fld>
            <a:endParaRPr lang="en-US" dirty="0"/>
          </a:p>
        </p:txBody>
      </p:sp>
      <p:sp>
        <p:nvSpPr>
          <p:cNvPr id="5" name="Footer Placeholder 4">
            <a:extLst>
              <a:ext uri="{FF2B5EF4-FFF2-40B4-BE49-F238E27FC236}">
                <a16:creationId xmlns:a16="http://schemas.microsoft.com/office/drawing/2014/main" id="{98CCF2DF-9D89-5975-B402-E623D656F5E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E3BF692-BF61-640C-8F23-CE19AC62D8C2}"/>
              </a:ext>
            </a:extLst>
          </p:cNvPr>
          <p:cNvSpPr>
            <a:spLocks noGrp="1"/>
          </p:cNvSpPr>
          <p:nvPr>
            <p:ph type="sldNum" sz="quarter" idx="12"/>
          </p:nvPr>
        </p:nvSpPr>
        <p:spPr/>
        <p:txBody>
          <a:bodyPr/>
          <a:lstStyle/>
          <a:p>
            <a:fld id="{E30AF5A0-43BB-4336-8627-9123B9144D80}" type="slidenum">
              <a:rPr lang="en-US" dirty="0"/>
              <a:t>3</a:t>
            </a:fld>
            <a:endParaRPr lang="en-US" dirty="0"/>
          </a:p>
        </p:txBody>
      </p:sp>
    </p:spTree>
    <p:extLst>
      <p:ext uri="{BB962C8B-B14F-4D97-AF65-F5344CB8AC3E}">
        <p14:creationId xmlns:p14="http://schemas.microsoft.com/office/powerpoint/2010/main" val="2081754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080D-BCC4-9744-8259-889A08EBB623}"/>
              </a:ext>
            </a:extLst>
          </p:cNvPr>
          <p:cNvSpPr>
            <a:spLocks noGrp="1"/>
          </p:cNvSpPr>
          <p:nvPr>
            <p:ph type="title"/>
          </p:nvPr>
        </p:nvSpPr>
        <p:spPr/>
        <p:txBody>
          <a:bodyPr/>
          <a:lstStyle/>
          <a:p>
            <a:r>
              <a:rPr lang="en-US" dirty="0"/>
              <a:t>CCN Proof of Concept</a:t>
            </a:r>
          </a:p>
        </p:txBody>
      </p:sp>
      <p:sp>
        <p:nvSpPr>
          <p:cNvPr id="3" name="Content Placeholder 2">
            <a:extLst>
              <a:ext uri="{FF2B5EF4-FFF2-40B4-BE49-F238E27FC236}">
                <a16:creationId xmlns:a16="http://schemas.microsoft.com/office/drawing/2014/main" id="{8C80BCF5-5FAC-CF8F-1427-33DE847CC38F}"/>
              </a:ext>
            </a:extLst>
          </p:cNvPr>
          <p:cNvSpPr>
            <a:spLocks noGrp="1"/>
          </p:cNvSpPr>
          <p:nvPr>
            <p:ph idx="1"/>
          </p:nvPr>
        </p:nvSpPr>
        <p:spPr>
          <a:xfrm>
            <a:off x="613763" y="2171365"/>
            <a:ext cx="10660640" cy="3694176"/>
          </a:xfrm>
        </p:spPr>
        <p:txBody>
          <a:bodyPr vert="horz" lIns="91440" tIns="45720" rIns="91440" bIns="45720" rtlCol="0" anchor="t">
            <a:normAutofit/>
          </a:bodyPr>
          <a:lstStyle/>
          <a:p>
            <a:pPr marL="0" indent="0">
              <a:buNone/>
            </a:pPr>
            <a:endParaRPr lang="en-US" sz="2400" dirty="0"/>
          </a:p>
          <a:p>
            <a:endParaRPr lang="en-US" dirty="0"/>
          </a:p>
          <a:p>
            <a:endParaRPr lang="en-US"/>
          </a:p>
          <a:p>
            <a:pPr marL="0" indent="0">
              <a:buNone/>
            </a:pPr>
            <a:endParaRPr lang="en-US" dirty="0"/>
          </a:p>
          <a:p>
            <a:endParaRPr lang="en-US" dirty="0"/>
          </a:p>
          <a:p>
            <a:endParaRPr lang="en-US" dirty="0"/>
          </a:p>
        </p:txBody>
      </p:sp>
      <p:sp>
        <p:nvSpPr>
          <p:cNvPr id="5" name="Date Placeholder 4">
            <a:extLst>
              <a:ext uri="{FF2B5EF4-FFF2-40B4-BE49-F238E27FC236}">
                <a16:creationId xmlns:a16="http://schemas.microsoft.com/office/drawing/2014/main" id="{F1DFEDAB-7523-9CAE-4FC5-E4375E0E9366}"/>
              </a:ext>
            </a:extLst>
          </p:cNvPr>
          <p:cNvSpPr>
            <a:spLocks noGrp="1"/>
          </p:cNvSpPr>
          <p:nvPr>
            <p:ph type="dt" sz="half" idx="10"/>
          </p:nvPr>
        </p:nvSpPr>
        <p:spPr/>
        <p:txBody>
          <a:bodyPr/>
          <a:lstStyle/>
          <a:p>
            <a:fld id="{3EA3BAFA-06B9-4F7A-8B07-E4F15FB13ED8}" type="datetime1">
              <a:t>1/13/2025</a:t>
            </a:fld>
            <a:endParaRPr lang="en-US" dirty="0"/>
          </a:p>
        </p:txBody>
      </p:sp>
      <p:graphicFrame>
        <p:nvGraphicFramePr>
          <p:cNvPr id="6" name="Table 5">
            <a:extLst>
              <a:ext uri="{FF2B5EF4-FFF2-40B4-BE49-F238E27FC236}">
                <a16:creationId xmlns:a16="http://schemas.microsoft.com/office/drawing/2014/main" id="{CA17B4AF-6BD1-08E6-87C2-C33EAE5F21B9}"/>
              </a:ext>
            </a:extLst>
          </p:cNvPr>
          <p:cNvGraphicFramePr>
            <a:graphicFrameLocks noGrp="1"/>
          </p:cNvGraphicFramePr>
          <p:nvPr>
            <p:extLst>
              <p:ext uri="{D42A27DB-BD31-4B8C-83A1-F6EECF244321}">
                <p14:modId xmlns:p14="http://schemas.microsoft.com/office/powerpoint/2010/main" val="1892391841"/>
              </p:ext>
            </p:extLst>
          </p:nvPr>
        </p:nvGraphicFramePr>
        <p:xfrm>
          <a:off x="613317" y="1901406"/>
          <a:ext cx="11166058" cy="4235255"/>
        </p:xfrm>
        <a:graphic>
          <a:graphicData uri="http://schemas.openxmlformats.org/drawingml/2006/table">
            <a:tbl>
              <a:tblPr firstRow="1" bandRow="1">
                <a:tableStyleId>{073A0DAA-6AF3-43AB-8588-CEC1D06C72B9}</a:tableStyleId>
              </a:tblPr>
              <a:tblGrid>
                <a:gridCol w="5583029">
                  <a:extLst>
                    <a:ext uri="{9D8B030D-6E8A-4147-A177-3AD203B41FA5}">
                      <a16:colId xmlns:a16="http://schemas.microsoft.com/office/drawing/2014/main" val="3474670728"/>
                    </a:ext>
                  </a:extLst>
                </a:gridCol>
                <a:gridCol w="5583029">
                  <a:extLst>
                    <a:ext uri="{9D8B030D-6E8A-4147-A177-3AD203B41FA5}">
                      <a16:colId xmlns:a16="http://schemas.microsoft.com/office/drawing/2014/main" val="995853453"/>
                    </a:ext>
                  </a:extLst>
                </a:gridCol>
              </a:tblGrid>
              <a:tr h="400182">
                <a:tc>
                  <a:txBody>
                    <a:bodyPr/>
                    <a:lstStyle/>
                    <a:p>
                      <a:r>
                        <a:rPr lang="en-US" dirty="0"/>
                        <a:t>COM Course</a:t>
                      </a:r>
                    </a:p>
                  </a:txBody>
                  <a:tcPr/>
                </a:tc>
                <a:tc>
                  <a:txBody>
                    <a:bodyPr/>
                    <a:lstStyle/>
                    <a:p>
                      <a:r>
                        <a:rPr lang="en-US" dirty="0"/>
                        <a:t>CCN Course</a:t>
                      </a:r>
                    </a:p>
                  </a:txBody>
                  <a:tcPr/>
                </a:tc>
                <a:extLst>
                  <a:ext uri="{0D108BD9-81ED-4DB2-BD59-A6C34878D82A}">
                    <a16:rowId xmlns:a16="http://schemas.microsoft.com/office/drawing/2014/main" val="1288578820"/>
                  </a:ext>
                </a:extLst>
              </a:tr>
              <a:tr h="767014">
                <a:tc>
                  <a:txBody>
                    <a:bodyPr/>
                    <a:lstStyle/>
                    <a:p>
                      <a:pPr lvl="0">
                        <a:buNone/>
                      </a:pPr>
                      <a:r>
                        <a:rPr lang="en-US" sz="2000" b="0" i="0" u="none" strike="noStrike" noProof="0" dirty="0">
                          <a:solidFill>
                            <a:srgbClr val="000000"/>
                          </a:solidFill>
                          <a:latin typeface="Avenir Next LT Pro"/>
                        </a:rPr>
                        <a:t>COMM 103: Public Speaking</a:t>
                      </a:r>
                      <a:endParaRPr lang="en-US" dirty="0"/>
                    </a:p>
                  </a:txBody>
                  <a:tcPr/>
                </a:tc>
                <a:tc>
                  <a:txBody>
                    <a:bodyPr/>
                    <a:lstStyle/>
                    <a:p>
                      <a:pPr lvl="0">
                        <a:buNone/>
                      </a:pPr>
                      <a:r>
                        <a:rPr lang="en-US" sz="2000" b="0" i="0" u="none" strike="noStrike" noProof="0" dirty="0">
                          <a:solidFill>
                            <a:srgbClr val="000000"/>
                          </a:solidFill>
                          <a:latin typeface="Avenir Next LT Pro"/>
                        </a:rPr>
                        <a:t>COMM C1000: Introduction to Public Speaking</a:t>
                      </a:r>
                      <a:endParaRPr lang="en-US" dirty="0"/>
                    </a:p>
                  </a:txBody>
                  <a:tcPr/>
                </a:tc>
                <a:extLst>
                  <a:ext uri="{0D108BD9-81ED-4DB2-BD59-A6C34878D82A}">
                    <a16:rowId xmlns:a16="http://schemas.microsoft.com/office/drawing/2014/main" val="488718342"/>
                  </a:ext>
                </a:extLst>
              </a:tr>
              <a:tr h="622505">
                <a:tc>
                  <a:txBody>
                    <a:bodyPr/>
                    <a:lstStyle/>
                    <a:p>
                      <a:pPr lvl="0">
                        <a:buNone/>
                      </a:pPr>
                      <a:r>
                        <a:rPr lang="en-US" sz="2000" b="0" i="0" u="none" strike="noStrike" noProof="0" dirty="0">
                          <a:solidFill>
                            <a:srgbClr val="000000"/>
                          </a:solidFill>
                          <a:latin typeface="Avenir Next LT Pro"/>
                        </a:rPr>
                        <a:t>ENGL 150: College Writing and Reading (1A)</a:t>
                      </a:r>
                      <a:endParaRPr lang="en-US" dirty="0"/>
                    </a:p>
                  </a:txBody>
                  <a:tcPr/>
                </a:tc>
                <a:tc>
                  <a:txBody>
                    <a:bodyPr/>
                    <a:lstStyle/>
                    <a:p>
                      <a:pPr lvl="0">
                        <a:buNone/>
                      </a:pPr>
                      <a:r>
                        <a:rPr lang="en-US" sz="2000" b="0" i="0" u="none" strike="noStrike" noProof="0" dirty="0">
                          <a:solidFill>
                            <a:srgbClr val="000000"/>
                          </a:solidFill>
                          <a:latin typeface="Avenir Next LT Pro"/>
                        </a:rPr>
                        <a:t>ENGL C1000 Academic Reading and Writing</a:t>
                      </a:r>
                      <a:endParaRPr lang="en-US" dirty="0"/>
                    </a:p>
                  </a:txBody>
                  <a:tcPr/>
                </a:tc>
                <a:extLst>
                  <a:ext uri="{0D108BD9-81ED-4DB2-BD59-A6C34878D82A}">
                    <a16:rowId xmlns:a16="http://schemas.microsoft.com/office/drawing/2014/main" val="3658974669"/>
                  </a:ext>
                </a:extLst>
              </a:tr>
              <a:tr h="622505">
                <a:tc>
                  <a:txBody>
                    <a:bodyPr/>
                    <a:lstStyle/>
                    <a:p>
                      <a:pPr lvl="0">
                        <a:buNone/>
                      </a:pPr>
                      <a:r>
                        <a:rPr lang="en-US" sz="2000" b="0" i="0" u="none" strike="noStrike" noProof="0" dirty="0">
                          <a:solidFill>
                            <a:srgbClr val="000000"/>
                          </a:solidFill>
                          <a:latin typeface="Avenir Next LT Pro"/>
                        </a:rPr>
                        <a:t>ENGL 155: Critical Thinking and Composition</a:t>
                      </a:r>
                      <a:endParaRPr lang="en-US" dirty="0"/>
                    </a:p>
                  </a:txBody>
                  <a:tcPr/>
                </a:tc>
                <a:tc>
                  <a:txBody>
                    <a:bodyPr/>
                    <a:lstStyle/>
                    <a:p>
                      <a:pPr lvl="0">
                        <a:buNone/>
                      </a:pPr>
                      <a:r>
                        <a:rPr lang="en-US" sz="2000" b="0" i="0" u="none" strike="noStrike" noProof="0" dirty="0">
                          <a:solidFill>
                            <a:srgbClr val="000000"/>
                          </a:solidFill>
                          <a:latin typeface="Avenir Next LT Pro"/>
                        </a:rPr>
                        <a:t>ENGL C1001 Critical Thinking and Writing</a:t>
                      </a:r>
                      <a:endParaRPr lang="en-US" dirty="0"/>
                    </a:p>
                  </a:txBody>
                  <a:tcPr/>
                </a:tc>
                <a:extLst>
                  <a:ext uri="{0D108BD9-81ED-4DB2-BD59-A6C34878D82A}">
                    <a16:rowId xmlns:a16="http://schemas.microsoft.com/office/drawing/2014/main" val="447127094"/>
                  </a:ext>
                </a:extLst>
              </a:tr>
              <a:tr h="433530">
                <a:tc>
                  <a:txBody>
                    <a:bodyPr/>
                    <a:lstStyle/>
                    <a:p>
                      <a:pPr lvl="0">
                        <a:buNone/>
                      </a:pPr>
                      <a:r>
                        <a:rPr lang="en-US" sz="2000" b="0" i="0" u="none" strike="noStrike" noProof="0" dirty="0">
                          <a:solidFill>
                            <a:srgbClr val="000000"/>
                          </a:solidFill>
                          <a:latin typeface="Avenir Next LT Pro"/>
                        </a:rPr>
                        <a:t>MATH 115: Probability and Statistics</a:t>
                      </a:r>
                      <a:endParaRPr lang="en-US" dirty="0"/>
                    </a:p>
                  </a:txBody>
                  <a:tcPr/>
                </a:tc>
                <a:tc>
                  <a:txBody>
                    <a:bodyPr/>
                    <a:lstStyle/>
                    <a:p>
                      <a:pPr lvl="0">
                        <a:buNone/>
                      </a:pPr>
                      <a:r>
                        <a:rPr lang="en-US" sz="2000" b="0" i="0" u="none" strike="noStrike" noProof="0" dirty="0">
                          <a:solidFill>
                            <a:srgbClr val="000000"/>
                          </a:solidFill>
                          <a:latin typeface="Avenir Next LT Pro"/>
                        </a:rPr>
                        <a:t>STAT C1000 Introduction to Statistics</a:t>
                      </a:r>
                      <a:endParaRPr lang="en-US" dirty="0"/>
                    </a:p>
                  </a:txBody>
                  <a:tcPr/>
                </a:tc>
                <a:extLst>
                  <a:ext uri="{0D108BD9-81ED-4DB2-BD59-A6C34878D82A}">
                    <a16:rowId xmlns:a16="http://schemas.microsoft.com/office/drawing/2014/main" val="1592346666"/>
                  </a:ext>
                </a:extLst>
              </a:tr>
              <a:tr h="767014">
                <a:tc>
                  <a:txBody>
                    <a:bodyPr/>
                    <a:lstStyle/>
                    <a:p>
                      <a:pPr lvl="0">
                        <a:buNone/>
                      </a:pPr>
                      <a:r>
                        <a:rPr lang="en-US" sz="2000" b="0" i="0" u="none" strike="noStrike" noProof="0" dirty="0">
                          <a:solidFill>
                            <a:srgbClr val="000000"/>
                          </a:solidFill>
                          <a:latin typeface="Avenir Next LT Pro"/>
                        </a:rPr>
                        <a:t>POLS 101: Introduction to the Government of the United States</a:t>
                      </a:r>
                      <a:endParaRPr lang="en-US" dirty="0"/>
                    </a:p>
                  </a:txBody>
                  <a:tcPr/>
                </a:tc>
                <a:tc>
                  <a:txBody>
                    <a:bodyPr/>
                    <a:lstStyle/>
                    <a:p>
                      <a:pPr lvl="0">
                        <a:buNone/>
                      </a:pPr>
                      <a:r>
                        <a:rPr lang="en-US" sz="2000" b="0" i="0" u="none" strike="noStrike" noProof="0" dirty="0">
                          <a:solidFill>
                            <a:srgbClr val="000000"/>
                          </a:solidFill>
                          <a:latin typeface="Avenir Next LT Pro"/>
                        </a:rPr>
                        <a:t>POLS C1000: American Government and Politics</a:t>
                      </a:r>
                      <a:endParaRPr lang="en-US" dirty="0"/>
                    </a:p>
                  </a:txBody>
                  <a:tcPr/>
                </a:tc>
                <a:extLst>
                  <a:ext uri="{0D108BD9-81ED-4DB2-BD59-A6C34878D82A}">
                    <a16:rowId xmlns:a16="http://schemas.microsoft.com/office/drawing/2014/main" val="3366725744"/>
                  </a:ext>
                </a:extLst>
              </a:tr>
              <a:tr h="622505">
                <a:tc>
                  <a:txBody>
                    <a:bodyPr/>
                    <a:lstStyle/>
                    <a:p>
                      <a:pPr lvl="0">
                        <a:buNone/>
                      </a:pPr>
                      <a:r>
                        <a:rPr lang="en-US" sz="2000" b="0" i="0" u="none" strike="noStrike" noProof="0" dirty="0">
                          <a:solidFill>
                            <a:srgbClr val="000000"/>
                          </a:solidFill>
                          <a:latin typeface="Avenir Next LT Pro"/>
                        </a:rPr>
                        <a:t>PSY 110: Introduction to Psychology</a:t>
                      </a:r>
                      <a:endParaRPr lang="en-US" dirty="0"/>
                    </a:p>
                  </a:txBody>
                  <a:tcPr/>
                </a:tc>
                <a:tc>
                  <a:txBody>
                    <a:bodyPr/>
                    <a:lstStyle/>
                    <a:p>
                      <a:r>
                        <a:rPr lang="en-US" sz="2000" b="0" dirty="0"/>
                        <a:t>PSYC C1000: Introduction to Psychology </a:t>
                      </a:r>
                    </a:p>
                  </a:txBody>
                  <a:tcPr/>
                </a:tc>
                <a:extLst>
                  <a:ext uri="{0D108BD9-81ED-4DB2-BD59-A6C34878D82A}">
                    <a16:rowId xmlns:a16="http://schemas.microsoft.com/office/drawing/2014/main" val="801566684"/>
                  </a:ext>
                </a:extLst>
              </a:tr>
            </a:tbl>
          </a:graphicData>
        </a:graphic>
      </p:graphicFrame>
    </p:spTree>
    <p:extLst>
      <p:ext uri="{BB962C8B-B14F-4D97-AF65-F5344CB8AC3E}">
        <p14:creationId xmlns:p14="http://schemas.microsoft.com/office/powerpoint/2010/main" val="201851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D3A21-DB84-A973-2D56-6785BFF4DF3A}"/>
              </a:ext>
            </a:extLst>
          </p:cNvPr>
          <p:cNvSpPr>
            <a:spLocks noGrp="1"/>
          </p:cNvSpPr>
          <p:nvPr>
            <p:ph type="dt" sz="half" idx="10"/>
          </p:nvPr>
        </p:nvSpPr>
        <p:spPr/>
        <p:txBody>
          <a:bodyPr/>
          <a:lstStyle/>
          <a:p>
            <a:fld id="{2C34EFD6-5D67-43C4-9C1D-436FB3D35677}" type="datetime1">
              <a:t>1/13/2025</a:t>
            </a:fld>
            <a:endParaRPr lang="en-US" dirty="0"/>
          </a:p>
        </p:txBody>
      </p:sp>
      <p:pic>
        <p:nvPicPr>
          <p:cNvPr id="3" name="Picture 2" descr="A screenshot of a computer&#10;&#10;Description automatically generated">
            <a:extLst>
              <a:ext uri="{FF2B5EF4-FFF2-40B4-BE49-F238E27FC236}">
                <a16:creationId xmlns:a16="http://schemas.microsoft.com/office/drawing/2014/main" id="{C63BED8A-525E-1935-19CB-BFAB441F352E}"/>
              </a:ext>
            </a:extLst>
          </p:cNvPr>
          <p:cNvPicPr>
            <a:picLocks noChangeAspect="1"/>
          </p:cNvPicPr>
          <p:nvPr/>
        </p:nvPicPr>
        <p:blipFill>
          <a:blip r:embed="rId2"/>
          <a:stretch>
            <a:fillRect/>
          </a:stretch>
        </p:blipFill>
        <p:spPr>
          <a:xfrm>
            <a:off x="989671" y="671746"/>
            <a:ext cx="10008219" cy="5626021"/>
          </a:xfrm>
          <a:prstGeom prst="rect">
            <a:avLst/>
          </a:prstGeom>
        </p:spPr>
      </p:pic>
    </p:spTree>
    <p:extLst>
      <p:ext uri="{BB962C8B-B14F-4D97-AF65-F5344CB8AC3E}">
        <p14:creationId xmlns:p14="http://schemas.microsoft.com/office/powerpoint/2010/main" val="292414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E3BA-B23C-6F57-9AF2-BED3C90B6246}"/>
              </a:ext>
            </a:extLst>
          </p:cNvPr>
          <p:cNvSpPr>
            <a:spLocks noGrp="1"/>
          </p:cNvSpPr>
          <p:nvPr>
            <p:ph type="title"/>
          </p:nvPr>
        </p:nvSpPr>
        <p:spPr/>
        <p:txBody>
          <a:bodyPr/>
          <a:lstStyle/>
          <a:p>
            <a:r>
              <a:rPr lang="en-US" dirty="0"/>
              <a:t>CCN Descriptors</a:t>
            </a:r>
          </a:p>
        </p:txBody>
      </p:sp>
      <p:pic>
        <p:nvPicPr>
          <p:cNvPr id="5" name="Content Placeholder 4" descr="A screenshot of a document&#10;&#10;Description automatically generated">
            <a:extLst>
              <a:ext uri="{FF2B5EF4-FFF2-40B4-BE49-F238E27FC236}">
                <a16:creationId xmlns:a16="http://schemas.microsoft.com/office/drawing/2014/main" id="{93759A3F-EBD5-FDC1-7333-62A20A5A7FC9}"/>
              </a:ext>
            </a:extLst>
          </p:cNvPr>
          <p:cNvPicPr>
            <a:picLocks noGrp="1" noChangeAspect="1"/>
          </p:cNvPicPr>
          <p:nvPr>
            <p:ph idx="1"/>
          </p:nvPr>
        </p:nvPicPr>
        <p:blipFill>
          <a:blip r:embed="rId2"/>
          <a:stretch>
            <a:fillRect/>
          </a:stretch>
        </p:blipFill>
        <p:spPr>
          <a:xfrm>
            <a:off x="600742" y="2431561"/>
            <a:ext cx="4581390" cy="3694176"/>
          </a:xfrm>
        </p:spPr>
      </p:pic>
      <p:sp>
        <p:nvSpPr>
          <p:cNvPr id="4" name="Date Placeholder 3">
            <a:extLst>
              <a:ext uri="{FF2B5EF4-FFF2-40B4-BE49-F238E27FC236}">
                <a16:creationId xmlns:a16="http://schemas.microsoft.com/office/drawing/2014/main" id="{3F6C7016-7AC0-D2E5-C3C4-7059818A8BC9}"/>
              </a:ext>
            </a:extLst>
          </p:cNvPr>
          <p:cNvSpPr>
            <a:spLocks noGrp="1"/>
          </p:cNvSpPr>
          <p:nvPr>
            <p:ph type="dt" sz="half" idx="10"/>
          </p:nvPr>
        </p:nvSpPr>
        <p:spPr/>
        <p:txBody>
          <a:bodyPr/>
          <a:lstStyle/>
          <a:p>
            <a:fld id="{619D6632-FF7F-4A9F-B226-A419CB31E137}" type="datetime1">
              <a:t>1/13/2025</a:t>
            </a:fld>
            <a:endParaRPr lang="en-US" dirty="0"/>
          </a:p>
        </p:txBody>
      </p:sp>
      <p:pic>
        <p:nvPicPr>
          <p:cNvPr id="6" name="Picture 5" descr="A white and blue text on a white background&#10;&#10;Description automatically generated">
            <a:extLst>
              <a:ext uri="{FF2B5EF4-FFF2-40B4-BE49-F238E27FC236}">
                <a16:creationId xmlns:a16="http://schemas.microsoft.com/office/drawing/2014/main" id="{79FCAB9D-1915-8F16-3270-ECDFCC242FF0}"/>
              </a:ext>
            </a:extLst>
          </p:cNvPr>
          <p:cNvPicPr>
            <a:picLocks noChangeAspect="1"/>
          </p:cNvPicPr>
          <p:nvPr/>
        </p:nvPicPr>
        <p:blipFill>
          <a:blip r:embed="rId3"/>
          <a:stretch>
            <a:fillRect/>
          </a:stretch>
        </p:blipFill>
        <p:spPr>
          <a:xfrm>
            <a:off x="5555050" y="2424345"/>
            <a:ext cx="5152096" cy="3700579"/>
          </a:xfrm>
          <a:prstGeom prst="rect">
            <a:avLst/>
          </a:prstGeom>
        </p:spPr>
      </p:pic>
    </p:spTree>
    <p:extLst>
      <p:ext uri="{BB962C8B-B14F-4D97-AF65-F5344CB8AC3E}">
        <p14:creationId xmlns:p14="http://schemas.microsoft.com/office/powerpoint/2010/main" val="2547071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968B2-E957-50AD-F3C3-0BCA8E043960}"/>
              </a:ext>
            </a:extLst>
          </p:cNvPr>
          <p:cNvSpPr>
            <a:spLocks noGrp="1"/>
          </p:cNvSpPr>
          <p:nvPr>
            <p:ph type="title"/>
          </p:nvPr>
        </p:nvSpPr>
        <p:spPr/>
        <p:txBody>
          <a:bodyPr/>
          <a:lstStyle/>
          <a:p>
            <a:r>
              <a:rPr lang="en-US" dirty="0"/>
              <a:t>CCN Templates</a:t>
            </a:r>
          </a:p>
        </p:txBody>
      </p:sp>
      <p:sp>
        <p:nvSpPr>
          <p:cNvPr id="4" name="Content Placeholder 3">
            <a:extLst>
              <a:ext uri="{FF2B5EF4-FFF2-40B4-BE49-F238E27FC236}">
                <a16:creationId xmlns:a16="http://schemas.microsoft.com/office/drawing/2014/main" id="{F7197880-39C4-AE42-9F4C-658CDA829562}"/>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https://www.cccco.edu/About-Us/Chancellors-Office/Divisions/Educational-Services-and-Support/course-outline-of-records-submission</a:t>
            </a:r>
            <a:endParaRPr lang="en-US">
              <a:ea typeface="+mn-lt"/>
              <a:cs typeface="+mn-lt"/>
            </a:endParaRPr>
          </a:p>
          <a:p>
            <a:endParaRPr lang="en-US" dirty="0"/>
          </a:p>
        </p:txBody>
      </p:sp>
      <p:sp>
        <p:nvSpPr>
          <p:cNvPr id="2" name="Date Placeholder 1">
            <a:extLst>
              <a:ext uri="{FF2B5EF4-FFF2-40B4-BE49-F238E27FC236}">
                <a16:creationId xmlns:a16="http://schemas.microsoft.com/office/drawing/2014/main" id="{501B7E7D-DBEF-D34B-C1DF-18D5A015D1AE}"/>
              </a:ext>
            </a:extLst>
          </p:cNvPr>
          <p:cNvSpPr>
            <a:spLocks noGrp="1"/>
          </p:cNvSpPr>
          <p:nvPr>
            <p:ph type="dt" sz="half" idx="10"/>
          </p:nvPr>
        </p:nvSpPr>
        <p:spPr/>
        <p:txBody>
          <a:bodyPr/>
          <a:lstStyle/>
          <a:p>
            <a:fld id="{F04D17E5-98C0-4915-9F1F-5CCF20B27DB8}" type="datetime1">
              <a:t>1/13/2025</a:t>
            </a:fld>
            <a:endParaRPr lang="en-US" dirty="0"/>
          </a:p>
        </p:txBody>
      </p:sp>
    </p:spTree>
    <p:extLst>
      <p:ext uri="{BB962C8B-B14F-4D97-AF65-F5344CB8AC3E}">
        <p14:creationId xmlns:p14="http://schemas.microsoft.com/office/powerpoint/2010/main" val="11338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962A-AABB-CB9B-A983-BD868861FBC2}"/>
              </a:ext>
            </a:extLst>
          </p:cNvPr>
          <p:cNvSpPr>
            <a:spLocks noGrp="1"/>
          </p:cNvSpPr>
          <p:nvPr>
            <p:ph type="title"/>
          </p:nvPr>
        </p:nvSpPr>
        <p:spPr/>
        <p:txBody>
          <a:bodyPr anchor="t">
            <a:normAutofit/>
          </a:bodyPr>
          <a:lstStyle/>
          <a:p>
            <a:r>
              <a:rPr lang="en-US" dirty="0"/>
              <a:t>Timeline: Phase I </a:t>
            </a:r>
          </a:p>
        </p:txBody>
      </p:sp>
      <p:graphicFrame>
        <p:nvGraphicFramePr>
          <p:cNvPr id="6" name="Content Placeholder 2">
            <a:extLst>
              <a:ext uri="{FF2B5EF4-FFF2-40B4-BE49-F238E27FC236}">
                <a16:creationId xmlns:a16="http://schemas.microsoft.com/office/drawing/2014/main" id="{81B95014-C0FC-3376-42C0-BAF5E1701CBE}"/>
              </a:ext>
            </a:extLst>
          </p:cNvPr>
          <p:cNvGraphicFramePr>
            <a:graphicFrameLocks noGrp="1"/>
          </p:cNvGraphicFramePr>
          <p:nvPr>
            <p:ph idx="1"/>
            <p:extLst>
              <p:ext uri="{D42A27DB-BD31-4B8C-83A1-F6EECF244321}">
                <p14:modId xmlns:p14="http://schemas.microsoft.com/office/powerpoint/2010/main" val="245798393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3">
            <a:extLst>
              <a:ext uri="{FF2B5EF4-FFF2-40B4-BE49-F238E27FC236}">
                <a16:creationId xmlns:a16="http://schemas.microsoft.com/office/drawing/2014/main" id="{F7005738-8D3C-839B-220A-2A94E4857084}"/>
              </a:ext>
            </a:extLst>
          </p:cNvPr>
          <p:cNvSpPr>
            <a:spLocks noGrp="1"/>
          </p:cNvSpPr>
          <p:nvPr>
            <p:ph type="body" sz="half" idx="2"/>
          </p:nvPr>
        </p:nvSpPr>
        <p:spPr/>
        <p:txBody>
          <a:bodyPr vert="horz" lIns="91440" tIns="45720" rIns="91440" bIns="45720" rtlCol="0" anchor="t">
            <a:normAutofit fontScale="85000" lnSpcReduction="20000"/>
          </a:bodyPr>
          <a:lstStyle/>
          <a:p>
            <a:pPr marL="285750" indent="-285750">
              <a:buChar char="•"/>
            </a:pPr>
            <a:r>
              <a:rPr lang="en-US" dirty="0"/>
              <a:t>ENGL 150</a:t>
            </a:r>
          </a:p>
          <a:p>
            <a:pPr marL="285750" indent="-285750">
              <a:buChar char="•"/>
            </a:pPr>
            <a:r>
              <a:rPr lang="en-US" dirty="0"/>
              <a:t>ENGL 155</a:t>
            </a:r>
          </a:p>
          <a:p>
            <a:pPr marL="285750" indent="-285750">
              <a:buChar char="•"/>
            </a:pPr>
            <a:r>
              <a:rPr lang="en-US" dirty="0"/>
              <a:t>PSY 110</a:t>
            </a:r>
          </a:p>
          <a:p>
            <a:pPr marL="285750" indent="-285750">
              <a:buChar char="•"/>
            </a:pPr>
            <a:r>
              <a:rPr lang="en-US" dirty="0"/>
              <a:t>POLS 101</a:t>
            </a:r>
          </a:p>
          <a:p>
            <a:pPr marL="285750" indent="-285750">
              <a:buChar char="•"/>
            </a:pPr>
            <a:r>
              <a:rPr lang="en-US" dirty="0"/>
              <a:t>MATH 115 </a:t>
            </a:r>
          </a:p>
          <a:p>
            <a:pPr marL="285750" indent="-285750">
              <a:buChar char="•"/>
            </a:pPr>
            <a:r>
              <a:rPr lang="en-US" dirty="0"/>
              <a:t>COMM 103</a:t>
            </a:r>
          </a:p>
          <a:p>
            <a:pPr marL="285750" indent="-285750">
              <a:buChar char="•"/>
            </a:pPr>
            <a:endParaRPr lang="en-US" dirty="0"/>
          </a:p>
        </p:txBody>
      </p:sp>
      <p:sp>
        <p:nvSpPr>
          <p:cNvPr id="4" name="Date Placeholder 3">
            <a:extLst>
              <a:ext uri="{FF2B5EF4-FFF2-40B4-BE49-F238E27FC236}">
                <a16:creationId xmlns:a16="http://schemas.microsoft.com/office/drawing/2014/main" id="{EC450965-7E58-079B-F23B-1A4FE32DC99F}"/>
              </a:ext>
            </a:extLst>
          </p:cNvPr>
          <p:cNvSpPr>
            <a:spLocks noGrp="1"/>
          </p:cNvSpPr>
          <p:nvPr>
            <p:ph type="dt" sz="half" idx="10"/>
          </p:nvPr>
        </p:nvSpPr>
        <p:spPr/>
        <p:txBody>
          <a:bodyPr anchor="ctr">
            <a:normAutofit/>
          </a:bodyPr>
          <a:lstStyle/>
          <a:p>
            <a:pPr>
              <a:spcAft>
                <a:spcPts val="600"/>
              </a:spcAft>
            </a:pPr>
            <a:fld id="{3E644950-CB82-4D4C-A946-ADEC9B8BCA6E}" type="datetime1">
              <a:pPr>
                <a:spcAft>
                  <a:spcPts val="600"/>
                </a:spcAft>
              </a:pPr>
              <a:t>1/13/2025</a:t>
            </a:fld>
            <a:endParaRPr lang="en-US"/>
          </a:p>
        </p:txBody>
      </p:sp>
    </p:spTree>
    <p:extLst>
      <p:ext uri="{BB962C8B-B14F-4D97-AF65-F5344CB8AC3E}">
        <p14:creationId xmlns:p14="http://schemas.microsoft.com/office/powerpoint/2010/main" val="117209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F3321-9C0D-A909-D962-4D3613B85860}"/>
              </a:ext>
            </a:extLst>
          </p:cNvPr>
          <p:cNvSpPr>
            <a:spLocks noGrp="1"/>
          </p:cNvSpPr>
          <p:nvPr>
            <p:ph type="title"/>
          </p:nvPr>
        </p:nvSpPr>
        <p:spPr/>
        <p:txBody>
          <a:bodyPr/>
          <a:lstStyle/>
          <a:p>
            <a:r>
              <a:rPr lang="en-US" dirty="0"/>
              <a:t>College-wide Impact</a:t>
            </a:r>
          </a:p>
        </p:txBody>
      </p:sp>
      <p:sp>
        <p:nvSpPr>
          <p:cNvPr id="4" name="Content Placeholder 3">
            <a:extLst>
              <a:ext uri="{FF2B5EF4-FFF2-40B4-BE49-F238E27FC236}">
                <a16:creationId xmlns:a16="http://schemas.microsoft.com/office/drawing/2014/main" id="{1A6C1B20-2471-86E9-4AD5-C157D78540EE}"/>
              </a:ext>
            </a:extLst>
          </p:cNvPr>
          <p:cNvSpPr>
            <a:spLocks noGrp="1"/>
          </p:cNvSpPr>
          <p:nvPr>
            <p:ph idx="1"/>
          </p:nvPr>
        </p:nvSpPr>
        <p:spPr/>
        <p:txBody>
          <a:bodyPr vert="horz" lIns="91440" tIns="45720" rIns="91440" bIns="45720" rtlCol="0" anchor="t">
            <a:normAutofit/>
          </a:bodyPr>
          <a:lstStyle/>
          <a:p>
            <a:pPr marL="0" indent="0">
              <a:buNone/>
            </a:pPr>
            <a:r>
              <a:rPr lang="en-US" b="1" dirty="0"/>
              <a:t>Cal-GETC, local GE &amp; CCN all at the same time! </a:t>
            </a:r>
          </a:p>
          <a:p>
            <a:r>
              <a:rPr lang="en-US" dirty="0"/>
              <a:t>Banner</a:t>
            </a:r>
          </a:p>
          <a:p>
            <a:r>
              <a:rPr lang="en-US" err="1"/>
              <a:t>DegreeWorks</a:t>
            </a:r>
            <a:endParaRPr lang="en-US" dirty="0" err="1"/>
          </a:p>
          <a:p>
            <a:r>
              <a:rPr lang="en-US" err="1"/>
              <a:t>ELumen</a:t>
            </a:r>
            <a:endParaRPr lang="en-US" dirty="0" err="1"/>
          </a:p>
          <a:p>
            <a:r>
              <a:rPr lang="en-US" dirty="0"/>
              <a:t>Catalog</a:t>
            </a:r>
          </a:p>
          <a:p>
            <a:r>
              <a:rPr lang="en-US" dirty="0"/>
              <a:t>ADT Resubmissions</a:t>
            </a:r>
          </a:p>
          <a:p>
            <a:pPr lvl="1">
              <a:buFont typeface="Courier New" panose="020B0604020202020204" pitchFamily="34" charset="0"/>
              <a:buChar char="o"/>
            </a:pPr>
            <a:r>
              <a:rPr lang="en-US" dirty="0"/>
              <a:t>Narratives</a:t>
            </a:r>
          </a:p>
          <a:p>
            <a:endParaRPr lang="en-US" dirty="0"/>
          </a:p>
        </p:txBody>
      </p:sp>
      <p:sp>
        <p:nvSpPr>
          <p:cNvPr id="2" name="Date Placeholder 1">
            <a:extLst>
              <a:ext uri="{FF2B5EF4-FFF2-40B4-BE49-F238E27FC236}">
                <a16:creationId xmlns:a16="http://schemas.microsoft.com/office/drawing/2014/main" id="{004E117D-861D-9663-F7F5-0295902A797C}"/>
              </a:ext>
            </a:extLst>
          </p:cNvPr>
          <p:cNvSpPr>
            <a:spLocks noGrp="1"/>
          </p:cNvSpPr>
          <p:nvPr>
            <p:ph type="dt" sz="half" idx="10"/>
          </p:nvPr>
        </p:nvSpPr>
        <p:spPr/>
        <p:txBody>
          <a:bodyPr/>
          <a:lstStyle/>
          <a:p>
            <a:fld id="{05D3443F-75A5-4456-A693-09AA80157C03}" type="datetime1">
              <a:t>1/13/2025</a:t>
            </a:fld>
            <a:endParaRPr lang="en-US" dirty="0"/>
          </a:p>
        </p:txBody>
      </p:sp>
    </p:spTree>
    <p:extLst>
      <p:ext uri="{BB962C8B-B14F-4D97-AF65-F5344CB8AC3E}">
        <p14:creationId xmlns:p14="http://schemas.microsoft.com/office/powerpoint/2010/main" val="179466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2730-3FFB-0329-2537-5FC0BEF77CC1}"/>
              </a:ext>
            </a:extLst>
          </p:cNvPr>
          <p:cNvSpPr>
            <a:spLocks noGrp="1"/>
          </p:cNvSpPr>
          <p:nvPr>
            <p:ph type="title"/>
          </p:nvPr>
        </p:nvSpPr>
        <p:spPr/>
        <p:txBody>
          <a:bodyPr/>
          <a:lstStyle/>
          <a:p>
            <a:r>
              <a:rPr lang="en-US" dirty="0"/>
              <a:t>Systems-Wide Impact</a:t>
            </a:r>
          </a:p>
        </p:txBody>
      </p:sp>
      <p:pic>
        <p:nvPicPr>
          <p:cNvPr id="5" name="Content Placeholder 4" descr="A white background with black text&#10;&#10;Description automatically generated">
            <a:extLst>
              <a:ext uri="{FF2B5EF4-FFF2-40B4-BE49-F238E27FC236}">
                <a16:creationId xmlns:a16="http://schemas.microsoft.com/office/drawing/2014/main" id="{AFC98301-FEBB-F54A-3430-868BD7BCC2AF}"/>
              </a:ext>
            </a:extLst>
          </p:cNvPr>
          <p:cNvPicPr>
            <a:picLocks noGrp="1" noChangeAspect="1"/>
          </p:cNvPicPr>
          <p:nvPr>
            <p:ph idx="1"/>
          </p:nvPr>
        </p:nvPicPr>
        <p:blipFill>
          <a:blip r:embed="rId2"/>
          <a:stretch>
            <a:fillRect/>
          </a:stretch>
        </p:blipFill>
        <p:spPr>
          <a:xfrm>
            <a:off x="797030" y="1939229"/>
            <a:ext cx="10256317" cy="3990084"/>
          </a:xfrm>
        </p:spPr>
      </p:pic>
      <p:sp>
        <p:nvSpPr>
          <p:cNvPr id="4" name="Date Placeholder 3">
            <a:extLst>
              <a:ext uri="{FF2B5EF4-FFF2-40B4-BE49-F238E27FC236}">
                <a16:creationId xmlns:a16="http://schemas.microsoft.com/office/drawing/2014/main" id="{6C689A94-225F-94A9-8D32-4148977D8274}"/>
              </a:ext>
            </a:extLst>
          </p:cNvPr>
          <p:cNvSpPr>
            <a:spLocks noGrp="1"/>
          </p:cNvSpPr>
          <p:nvPr>
            <p:ph type="dt" sz="half" idx="10"/>
          </p:nvPr>
        </p:nvSpPr>
        <p:spPr/>
        <p:txBody>
          <a:bodyPr/>
          <a:lstStyle/>
          <a:p>
            <a:fld id="{6BE0393C-2DDC-4DCB-84C5-853D57161C95}" type="datetime1">
              <a:t>1/13/2025</a:t>
            </a:fld>
            <a:endParaRPr lang="en-US" dirty="0"/>
          </a:p>
        </p:txBody>
      </p:sp>
    </p:spTree>
    <p:extLst>
      <p:ext uri="{BB962C8B-B14F-4D97-AF65-F5344CB8AC3E}">
        <p14:creationId xmlns:p14="http://schemas.microsoft.com/office/powerpoint/2010/main" val="3702679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3BCA-4856-0729-CED1-75B4431DFF87}"/>
              </a:ext>
            </a:extLst>
          </p:cNvPr>
          <p:cNvSpPr>
            <a:spLocks noGrp="1"/>
          </p:cNvSpPr>
          <p:nvPr>
            <p:ph type="title"/>
          </p:nvPr>
        </p:nvSpPr>
        <p:spPr/>
        <p:txBody>
          <a:bodyPr/>
          <a:lstStyle/>
          <a:p>
            <a:r>
              <a:rPr lang="en-US" dirty="0"/>
              <a:t>Stop!</a:t>
            </a:r>
            <a:br>
              <a:rPr lang="en-US" dirty="0"/>
            </a:br>
            <a:r>
              <a:rPr lang="en-US" dirty="0"/>
              <a:t>Proof of concept</a:t>
            </a:r>
          </a:p>
        </p:txBody>
      </p:sp>
      <p:sp>
        <p:nvSpPr>
          <p:cNvPr id="3" name="Content Placeholder 2">
            <a:extLst>
              <a:ext uri="{FF2B5EF4-FFF2-40B4-BE49-F238E27FC236}">
                <a16:creationId xmlns:a16="http://schemas.microsoft.com/office/drawing/2014/main" id="{FF23EF07-ADE6-7C0A-1023-85E80616F05E}"/>
              </a:ext>
            </a:extLst>
          </p:cNvPr>
          <p:cNvSpPr>
            <a:spLocks noGrp="1"/>
          </p:cNvSpPr>
          <p:nvPr>
            <p:ph idx="1"/>
          </p:nvPr>
        </p:nvSpPr>
        <p:spPr>
          <a:xfrm>
            <a:off x="709927" y="2599784"/>
            <a:ext cx="10681973" cy="3329430"/>
          </a:xfrm>
        </p:spPr>
        <p:txBody>
          <a:bodyPr vert="horz" lIns="91440" tIns="45720" rIns="91440" bIns="45720" rtlCol="0" anchor="t">
            <a:normAutofit/>
          </a:bodyPr>
          <a:lstStyle/>
          <a:p>
            <a:r>
              <a:rPr lang="en-US" dirty="0"/>
              <a:t>I cannot emphasize enough that this is a Proof of Concept! </a:t>
            </a:r>
          </a:p>
          <a:p>
            <a:pPr lvl="1" indent="-285750">
              <a:buFont typeface="Courier New" panose="020B0604020202020204" pitchFamily="34" charset="0"/>
              <a:buChar char="o"/>
            </a:pPr>
            <a:r>
              <a:rPr lang="en-US" dirty="0"/>
              <a:t>"Building the plane while we are flying it..."</a:t>
            </a:r>
          </a:p>
          <a:p>
            <a:pPr lvl="1" indent="-285750">
              <a:buFont typeface="Courier New" panose="020B0604020202020204" pitchFamily="34" charset="0"/>
              <a:buChar char="o"/>
            </a:pPr>
            <a:r>
              <a:rPr lang="en-US" dirty="0"/>
              <a:t>"It's a bit of a hot mess..."</a:t>
            </a:r>
          </a:p>
          <a:p>
            <a:r>
              <a:rPr lang="en-US" dirty="0"/>
              <a:t>The following slides are speculations based on the guidance we have received from the Chancellor's office and the AB1111 Task Force Recommendations</a:t>
            </a:r>
          </a:p>
          <a:p>
            <a:r>
              <a:rPr lang="en-US" dirty="0"/>
              <a:t>Stay tuned for updates regarding confirmation of Phase II! </a:t>
            </a:r>
          </a:p>
          <a:p>
            <a:r>
              <a:rPr lang="en-US" dirty="0"/>
              <a:t>Don't do anything to your curriculum yet!</a:t>
            </a:r>
          </a:p>
        </p:txBody>
      </p:sp>
      <p:sp>
        <p:nvSpPr>
          <p:cNvPr id="4" name="Date Placeholder 3">
            <a:extLst>
              <a:ext uri="{FF2B5EF4-FFF2-40B4-BE49-F238E27FC236}">
                <a16:creationId xmlns:a16="http://schemas.microsoft.com/office/drawing/2014/main" id="{C69EABF0-A536-2AF5-06F3-17978D863A8C}"/>
              </a:ext>
            </a:extLst>
          </p:cNvPr>
          <p:cNvSpPr>
            <a:spLocks noGrp="1"/>
          </p:cNvSpPr>
          <p:nvPr>
            <p:ph type="dt" sz="half" idx="10"/>
          </p:nvPr>
        </p:nvSpPr>
        <p:spPr/>
        <p:txBody>
          <a:bodyPr/>
          <a:lstStyle/>
          <a:p>
            <a:fld id="{B78C6AE2-C46D-4AFA-889E-292306E2C77E}" type="datetime1">
              <a:t>1/13/2025</a:t>
            </a:fld>
            <a:endParaRPr lang="en-US" dirty="0"/>
          </a:p>
        </p:txBody>
      </p:sp>
      <p:sp>
        <p:nvSpPr>
          <p:cNvPr id="5" name="Footer Placeholder 4">
            <a:extLst>
              <a:ext uri="{FF2B5EF4-FFF2-40B4-BE49-F238E27FC236}">
                <a16:creationId xmlns:a16="http://schemas.microsoft.com/office/drawing/2014/main" id="{A3DE5E8C-EC09-C573-DBD1-D786A73DD9BC}"/>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548E8FF-7B6D-70AF-CFAD-16FAE80EC1CC}"/>
              </a:ext>
            </a:extLst>
          </p:cNvPr>
          <p:cNvSpPr>
            <a:spLocks noGrp="1"/>
          </p:cNvSpPr>
          <p:nvPr>
            <p:ph type="sldNum" sz="quarter" idx="12"/>
          </p:nvPr>
        </p:nvSpPr>
        <p:spPr/>
        <p:txBody>
          <a:bodyPr/>
          <a:lstStyle/>
          <a:p>
            <a:fld id="{E30AF5A0-43BB-4336-8627-9123B9144D80}" type="slidenum">
              <a:rPr lang="en-US" dirty="0"/>
              <a:t>37</a:t>
            </a:fld>
            <a:endParaRPr lang="en-US" dirty="0"/>
          </a:p>
        </p:txBody>
      </p:sp>
    </p:spTree>
    <p:extLst>
      <p:ext uri="{BB962C8B-B14F-4D97-AF65-F5344CB8AC3E}">
        <p14:creationId xmlns:p14="http://schemas.microsoft.com/office/powerpoint/2010/main" val="430887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FDF87-ED37-D498-12B3-A998376E6D85}"/>
              </a:ext>
            </a:extLst>
          </p:cNvPr>
          <p:cNvSpPr>
            <a:spLocks noGrp="1"/>
          </p:cNvSpPr>
          <p:nvPr>
            <p:ph type="dt" sz="half" idx="10"/>
          </p:nvPr>
        </p:nvSpPr>
        <p:spPr/>
        <p:txBody>
          <a:bodyPr/>
          <a:lstStyle/>
          <a:p>
            <a:fld id="{FB93B4F7-53D3-4099-A187-FE4AC7BA5FD0}" type="datetime1">
              <a:t>1/13/2025</a:t>
            </a:fld>
            <a:endParaRPr lang="en-US" dirty="0"/>
          </a:p>
        </p:txBody>
      </p:sp>
      <p:pic>
        <p:nvPicPr>
          <p:cNvPr id="4" name="Picture 3" descr="A blue and white chart with text&#10;&#10;Description automatically generated">
            <a:extLst>
              <a:ext uri="{FF2B5EF4-FFF2-40B4-BE49-F238E27FC236}">
                <a16:creationId xmlns:a16="http://schemas.microsoft.com/office/drawing/2014/main" id="{2EDCD2C1-4C95-5FDA-07F4-FB825782CF52}"/>
              </a:ext>
            </a:extLst>
          </p:cNvPr>
          <p:cNvPicPr>
            <a:picLocks noChangeAspect="1"/>
          </p:cNvPicPr>
          <p:nvPr/>
        </p:nvPicPr>
        <p:blipFill>
          <a:blip r:embed="rId2"/>
          <a:stretch>
            <a:fillRect/>
          </a:stretch>
        </p:blipFill>
        <p:spPr>
          <a:xfrm>
            <a:off x="371243" y="620636"/>
            <a:ext cx="11152148" cy="5765412"/>
          </a:xfrm>
          <a:prstGeom prst="rect">
            <a:avLst/>
          </a:prstGeom>
        </p:spPr>
      </p:pic>
    </p:spTree>
    <p:extLst>
      <p:ext uri="{BB962C8B-B14F-4D97-AF65-F5344CB8AC3E}">
        <p14:creationId xmlns:p14="http://schemas.microsoft.com/office/powerpoint/2010/main" val="1592863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C056F6-2F78-BD9B-C1E3-0499C3F8BEF2}"/>
              </a:ext>
            </a:extLst>
          </p:cNvPr>
          <p:cNvSpPr>
            <a:spLocks noGrp="1"/>
          </p:cNvSpPr>
          <p:nvPr>
            <p:ph type="dt" sz="half" idx="10"/>
          </p:nvPr>
        </p:nvSpPr>
        <p:spPr/>
        <p:txBody>
          <a:bodyPr/>
          <a:lstStyle/>
          <a:p>
            <a:fld id="{06141A34-27C6-4D03-8219-D1C6FF0CBF02}" type="datetime1">
              <a:t>1/13/2025</a:t>
            </a:fld>
            <a:endParaRPr lang="en-US" dirty="0"/>
          </a:p>
        </p:txBody>
      </p:sp>
      <p:pic>
        <p:nvPicPr>
          <p:cNvPr id="5" name="Content Placeholder 4">
            <a:extLst>
              <a:ext uri="{FF2B5EF4-FFF2-40B4-BE49-F238E27FC236}">
                <a16:creationId xmlns:a16="http://schemas.microsoft.com/office/drawing/2014/main" id="{040DD144-EEB3-5C3F-693E-A27F8587C99B}"/>
              </a:ext>
            </a:extLst>
          </p:cNvPr>
          <p:cNvPicPr>
            <a:picLocks noGrp="1" noChangeAspect="1"/>
          </p:cNvPicPr>
          <p:nvPr>
            <p:ph idx="4294967295"/>
          </p:nvPr>
        </p:nvPicPr>
        <p:blipFill>
          <a:blip r:embed="rId2"/>
          <a:stretch>
            <a:fillRect/>
          </a:stretch>
        </p:blipFill>
        <p:spPr>
          <a:xfrm>
            <a:off x="1203325" y="554038"/>
            <a:ext cx="10988675" cy="6073775"/>
          </a:xfrm>
        </p:spPr>
      </p:pic>
    </p:spTree>
    <p:extLst>
      <p:ext uri="{BB962C8B-B14F-4D97-AF65-F5344CB8AC3E}">
        <p14:creationId xmlns:p14="http://schemas.microsoft.com/office/powerpoint/2010/main" val="249283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08ED-BDDC-F2B5-A678-3055CA537C6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14997E6-132F-FCDA-82B5-2AC4B2BA5EFA}"/>
              </a:ext>
            </a:extLst>
          </p:cNvPr>
          <p:cNvSpPr>
            <a:spLocks noGrp="1"/>
          </p:cNvSpPr>
          <p:nvPr>
            <p:ph idx="1"/>
          </p:nvPr>
        </p:nvSpPr>
        <p:spPr/>
        <p:txBody>
          <a:bodyPr vert="horz" lIns="91440" tIns="45720" rIns="91440" bIns="45720" rtlCol="0" anchor="t">
            <a:normAutofit/>
          </a:bodyPr>
          <a:lstStyle/>
          <a:p>
            <a:pPr marL="457200" indent="-457200">
              <a:buAutoNum type="romanUcPeriod"/>
            </a:pPr>
            <a:r>
              <a:rPr lang="en-US" dirty="0"/>
              <a:t>What is Articulation? </a:t>
            </a:r>
          </a:p>
          <a:p>
            <a:pPr marL="457200" indent="-457200">
              <a:buAutoNum type="romanUcPeriod"/>
            </a:pPr>
            <a:r>
              <a:rPr lang="en-US" dirty="0"/>
              <a:t>General Education </a:t>
            </a:r>
          </a:p>
          <a:p>
            <a:pPr marL="914400" lvl="1" indent="-457200">
              <a:buFont typeface="Courier New"/>
              <a:buChar char="o"/>
            </a:pPr>
            <a:r>
              <a:rPr lang="en-US" dirty="0"/>
              <a:t>Cal-GETC (AB 928) </a:t>
            </a:r>
          </a:p>
          <a:p>
            <a:pPr marL="914400" lvl="1" indent="-457200">
              <a:buFont typeface="Courier New"/>
              <a:buChar char="o"/>
            </a:pPr>
            <a:r>
              <a:rPr lang="en-US" dirty="0"/>
              <a:t>COM's Local GE (Title 5)</a:t>
            </a:r>
          </a:p>
          <a:p>
            <a:pPr marL="914400" lvl="1" indent="-457200">
              <a:buFont typeface="Courier New"/>
              <a:buChar char="o"/>
            </a:pPr>
            <a:r>
              <a:rPr lang="en-US" dirty="0"/>
              <a:t>Catalog Rights</a:t>
            </a:r>
          </a:p>
          <a:p>
            <a:pPr marL="514350" indent="-514350">
              <a:buAutoNum type="romanUcPeriod"/>
            </a:pPr>
            <a:r>
              <a:rPr lang="en-US" dirty="0"/>
              <a:t>Common Course Numbering (AB 1111)</a:t>
            </a:r>
          </a:p>
          <a:p>
            <a:pPr marL="514350" indent="-514350">
              <a:buAutoNum type="romanUcPeriod"/>
            </a:pPr>
            <a:r>
              <a:rPr lang="en-US" dirty="0"/>
              <a:t>Articulation Website</a:t>
            </a:r>
          </a:p>
        </p:txBody>
      </p:sp>
    </p:spTree>
    <p:extLst>
      <p:ext uri="{BB962C8B-B14F-4D97-AF65-F5344CB8AC3E}">
        <p14:creationId xmlns:p14="http://schemas.microsoft.com/office/powerpoint/2010/main" val="3856955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9200-13E6-18A4-08A1-5A885B00F33D}"/>
              </a:ext>
            </a:extLst>
          </p:cNvPr>
          <p:cNvSpPr>
            <a:spLocks noGrp="1"/>
          </p:cNvSpPr>
          <p:nvPr>
            <p:ph type="title"/>
          </p:nvPr>
        </p:nvSpPr>
        <p:spPr/>
        <p:txBody>
          <a:bodyPr/>
          <a:lstStyle/>
          <a:p>
            <a:r>
              <a:rPr lang="en-US" dirty="0"/>
              <a:t>Phase II Courses at COM</a:t>
            </a:r>
          </a:p>
        </p:txBody>
      </p:sp>
      <p:sp>
        <p:nvSpPr>
          <p:cNvPr id="4" name="Content Placeholder 3">
            <a:extLst>
              <a:ext uri="{FF2B5EF4-FFF2-40B4-BE49-F238E27FC236}">
                <a16:creationId xmlns:a16="http://schemas.microsoft.com/office/drawing/2014/main" id="{158DE8BA-A651-676F-FF42-0D1E2EF308D9}"/>
              </a:ext>
            </a:extLst>
          </p:cNvPr>
          <p:cNvSpPr>
            <a:spLocks noGrp="1"/>
          </p:cNvSpPr>
          <p:nvPr>
            <p:ph sz="half" idx="1"/>
          </p:nvPr>
        </p:nvSpPr>
        <p:spPr>
          <a:xfrm>
            <a:off x="735703" y="1803564"/>
            <a:ext cx="5304417" cy="3844414"/>
          </a:xfrm>
        </p:spPr>
        <p:txBody>
          <a:bodyPr vert="horz" lIns="91440" tIns="45720" rIns="91440" bIns="45720" rtlCol="0" anchor="t">
            <a:noAutofit/>
          </a:bodyPr>
          <a:lstStyle/>
          <a:p>
            <a:r>
              <a:rPr lang="en-US" sz="1400" dirty="0">
                <a:latin typeface="Avenir Next LT Pro"/>
              </a:rPr>
              <a:t>HIST 117: History of the United States I</a:t>
            </a:r>
          </a:p>
          <a:p>
            <a:r>
              <a:rPr lang="en-US" sz="1400" dirty="0">
                <a:latin typeface="Avenir Next LT Pro"/>
              </a:rPr>
              <a:t>HIST 118: History of the United States II</a:t>
            </a:r>
          </a:p>
          <a:p>
            <a:r>
              <a:rPr lang="en-US" sz="1400" dirty="0">
                <a:latin typeface="Avenir Next LT Pro"/>
              </a:rPr>
              <a:t>ENGL 151: Advanced College Writing about Literature (1B)</a:t>
            </a:r>
          </a:p>
          <a:p>
            <a:r>
              <a:rPr lang="en-US" sz="1400" dirty="0">
                <a:latin typeface="Avenir Next LT Pro"/>
              </a:rPr>
              <a:t>ECON 101: Principles of Macroeconomics</a:t>
            </a:r>
          </a:p>
          <a:p>
            <a:r>
              <a:rPr lang="en-US" sz="1400" dirty="0">
                <a:latin typeface="Avenir Next LT Pro"/>
              </a:rPr>
              <a:t>ECON 102: Principles of Microeconomics</a:t>
            </a:r>
          </a:p>
          <a:p>
            <a:r>
              <a:rPr lang="en-US" sz="1400" dirty="0">
                <a:latin typeface="Avenir Next LT Pro"/>
              </a:rPr>
              <a:t>ART 101: History of Art: Ancient – </a:t>
            </a:r>
            <a:r>
              <a:rPr lang="en-US" sz="1400" dirty="0">
                <a:solidFill>
                  <a:srgbClr val="000000"/>
                </a:solidFill>
                <a:latin typeface="Avenir Next LT Pro"/>
                <a:cs typeface="Arial"/>
              </a:rPr>
              <a:t>Medieval </a:t>
            </a:r>
          </a:p>
          <a:p>
            <a:r>
              <a:rPr lang="en-US" sz="1400" dirty="0">
                <a:latin typeface="Avenir Next LT Pro"/>
              </a:rPr>
              <a:t>ART 102: History of Art: Medieval – 19th C.</a:t>
            </a:r>
          </a:p>
          <a:p>
            <a:r>
              <a:rPr lang="en-US" sz="1400" dirty="0">
                <a:latin typeface="Avenir Next LT Pro"/>
              </a:rPr>
              <a:t>ART 103: History of Art: 19th – 20th C.</a:t>
            </a:r>
          </a:p>
          <a:p>
            <a:r>
              <a:rPr lang="en-US" sz="1400" dirty="0">
                <a:latin typeface="Avenir Next LT Pro"/>
              </a:rPr>
              <a:t>BIOL 120: Human Anatomy</a:t>
            </a:r>
          </a:p>
          <a:p>
            <a:r>
              <a:rPr lang="en-US" sz="1400" dirty="0">
                <a:latin typeface="Avenir Next LT Pro"/>
              </a:rPr>
              <a:t>BIOL 224: Human Physiology</a:t>
            </a:r>
          </a:p>
          <a:p>
            <a:r>
              <a:rPr lang="en-US" sz="1400" dirty="0">
                <a:latin typeface="Avenir Next LT Pro"/>
              </a:rPr>
              <a:t>BIOL 110: Introduction to Biology</a:t>
            </a:r>
          </a:p>
          <a:p>
            <a:r>
              <a:rPr lang="en-US" sz="1400" dirty="0">
                <a:latin typeface="Avenir Next LT Pro"/>
              </a:rPr>
              <a:t>BIOL 110L: Introduction to Biology Lab</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27F87104-2E62-2AF2-3634-9F75088222D7}"/>
              </a:ext>
            </a:extLst>
          </p:cNvPr>
          <p:cNvSpPr>
            <a:spLocks noGrp="1"/>
          </p:cNvSpPr>
          <p:nvPr>
            <p:ph sz="half" idx="2"/>
          </p:nvPr>
        </p:nvSpPr>
        <p:spPr>
          <a:xfrm>
            <a:off x="6356096" y="1614424"/>
            <a:ext cx="4937760" cy="3837050"/>
          </a:xfrm>
        </p:spPr>
        <p:txBody>
          <a:bodyPr vert="horz" lIns="91440" tIns="45720" rIns="91440" bIns="45720" rtlCol="0" anchor="t">
            <a:noAutofit/>
          </a:bodyPr>
          <a:lstStyle/>
          <a:p>
            <a:r>
              <a:rPr lang="en-US" sz="1400" dirty="0">
                <a:latin typeface="Avenir Next LT Pro"/>
              </a:rPr>
              <a:t>CHEM 114: Introduction to Chemistry</a:t>
            </a:r>
          </a:p>
          <a:p>
            <a:r>
              <a:rPr lang="en-US" sz="1400" dirty="0">
                <a:latin typeface="Avenir Next LT Pro"/>
              </a:rPr>
              <a:t>CHEM 131: General Chemistry I</a:t>
            </a:r>
          </a:p>
          <a:p>
            <a:r>
              <a:rPr lang="en-US" sz="1400" dirty="0">
                <a:latin typeface="Avenir Next LT Pro"/>
              </a:rPr>
              <a:t>CHEM 132: General Chemistry II</a:t>
            </a:r>
          </a:p>
          <a:p>
            <a:r>
              <a:rPr lang="en-US" sz="1400" dirty="0">
                <a:latin typeface="Avenir Next LT Pro"/>
              </a:rPr>
              <a:t>MATH 123: Analytic Geometry and Calculus I</a:t>
            </a:r>
          </a:p>
          <a:p>
            <a:r>
              <a:rPr lang="en-US" sz="1400" dirty="0">
                <a:latin typeface="Avenir Next LT Pro"/>
              </a:rPr>
              <a:t>MATH 124: Analytic Geometry and Calculus II</a:t>
            </a:r>
          </a:p>
          <a:p>
            <a:r>
              <a:rPr lang="en-US" sz="1400" dirty="0">
                <a:latin typeface="Avenir Next LT Pro"/>
              </a:rPr>
              <a:t>ASTR 101: Introduction to Astronomy</a:t>
            </a:r>
          </a:p>
          <a:p>
            <a:r>
              <a:rPr lang="en-US" sz="1400" dirty="0">
                <a:latin typeface="Avenir Next LT Pro"/>
              </a:rPr>
              <a:t>ASTR 117L: Introduction to Astronomy Lab</a:t>
            </a:r>
          </a:p>
          <a:p>
            <a:r>
              <a:rPr lang="en-US" sz="1400" dirty="0">
                <a:latin typeface="Avenir Next LT Pro"/>
              </a:rPr>
              <a:t>ANTH 101: Introduction to Physical/Biological Anthropology</a:t>
            </a:r>
          </a:p>
          <a:p>
            <a:r>
              <a:rPr lang="en-US" sz="1400" dirty="0">
                <a:latin typeface="Avenir Next LT Pro"/>
              </a:rPr>
              <a:t>ANTH 101L: Physical/Biological Anthropology Lab</a:t>
            </a:r>
          </a:p>
          <a:p>
            <a:r>
              <a:rPr lang="en-US" sz="1400" dirty="0">
                <a:latin typeface="Avenir Next LT Pro"/>
              </a:rPr>
              <a:t>COMM 102: Intercultural Communications</a:t>
            </a:r>
          </a:p>
          <a:p>
            <a:r>
              <a:rPr lang="en-US" sz="1400" dirty="0">
                <a:latin typeface="Avenir Next LT Pro"/>
              </a:rPr>
              <a:t>SOC 110: Introduction to Sociology</a:t>
            </a:r>
          </a:p>
          <a:p>
            <a:r>
              <a:rPr lang="en-US" sz="1400" dirty="0">
                <a:latin typeface="Avenir Next LT Pro"/>
              </a:rPr>
              <a:t>ECE 110: Child Development</a:t>
            </a:r>
          </a:p>
          <a:p>
            <a:endParaRPr lang="en-US" dirty="0"/>
          </a:p>
          <a:p>
            <a:endParaRPr lang="en-US" dirty="0"/>
          </a:p>
          <a:p>
            <a:endParaRPr lang="en-US" dirty="0"/>
          </a:p>
          <a:p>
            <a:endParaRPr lang="en-US" dirty="0"/>
          </a:p>
          <a:p>
            <a:endParaRPr lang="en-US" dirty="0"/>
          </a:p>
          <a:p>
            <a:endParaRPr lang="en-US" dirty="0"/>
          </a:p>
        </p:txBody>
      </p:sp>
      <p:sp>
        <p:nvSpPr>
          <p:cNvPr id="7" name="Date Placeholder 6">
            <a:extLst>
              <a:ext uri="{FF2B5EF4-FFF2-40B4-BE49-F238E27FC236}">
                <a16:creationId xmlns:a16="http://schemas.microsoft.com/office/drawing/2014/main" id="{1E287442-B817-5C18-B8D5-E179059C78A5}"/>
              </a:ext>
            </a:extLst>
          </p:cNvPr>
          <p:cNvSpPr>
            <a:spLocks noGrp="1"/>
          </p:cNvSpPr>
          <p:nvPr>
            <p:ph type="dt" sz="half" idx="10"/>
          </p:nvPr>
        </p:nvSpPr>
        <p:spPr/>
        <p:txBody>
          <a:bodyPr/>
          <a:lstStyle/>
          <a:p>
            <a:fld id="{DA1C93D8-FC13-4611-B268-CCA399200455}" type="datetime1">
              <a:t>1/13/2025</a:t>
            </a:fld>
            <a:endParaRPr lang="en-US" dirty="0"/>
          </a:p>
        </p:txBody>
      </p:sp>
    </p:spTree>
    <p:extLst>
      <p:ext uri="{BB962C8B-B14F-4D97-AF65-F5344CB8AC3E}">
        <p14:creationId xmlns:p14="http://schemas.microsoft.com/office/powerpoint/2010/main" val="145789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C717-C7A9-F94A-3D56-C0446D113031}"/>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FB45F9C8-C7D0-07C1-ED40-692DFBCB2ECC}"/>
              </a:ext>
            </a:extLst>
          </p:cNvPr>
          <p:cNvSpPr>
            <a:spLocks noGrp="1"/>
          </p:cNvSpPr>
          <p:nvPr>
            <p:ph idx="1"/>
          </p:nvPr>
        </p:nvSpPr>
        <p:spPr/>
        <p:txBody>
          <a:bodyPr vert="horz" lIns="91440" tIns="45720" rIns="91440" bIns="45720" rtlCol="0" anchor="t">
            <a:normAutofit/>
          </a:bodyPr>
          <a:lstStyle/>
          <a:p>
            <a:pPr>
              <a:lnSpc>
                <a:spcPct val="90000"/>
              </a:lnSpc>
              <a:buFont typeface="Arial"/>
              <a:buChar char="•"/>
            </a:pPr>
            <a:r>
              <a:rPr lang="en-US" sz="2400" dirty="0">
                <a:solidFill>
                  <a:srgbClr val="242424"/>
                </a:solidFill>
                <a:latin typeface="Calibri"/>
                <a:cs typeface="Calibri"/>
              </a:rPr>
              <a:t>At some point the ASCCC will be sending out calls for faculty volunteers to take part in the development of the CCN templates for the first six CCN courses to be developed this summer. While those calls haven’t been sent yet, you can encourage your faculty who may be interested in volunteering for this work to</a:t>
            </a:r>
            <a:r>
              <a:rPr lang="en-US" sz="2400" dirty="0">
                <a:solidFill>
                  <a:srgbClr val="212121"/>
                </a:solidFill>
                <a:latin typeface="Calibri"/>
                <a:cs typeface="Calibri"/>
              </a:rPr>
              <a:t> sign up for discipline-specific listservs operated by the  Academic Senate for California Community Colleges (</a:t>
            </a:r>
            <a:r>
              <a:rPr lang="en-US" sz="2400" dirty="0">
                <a:latin typeface="Calibri"/>
                <a:cs typeface="Calibri"/>
                <a:hlinkClick r:id="rId2"/>
              </a:rPr>
              <a:t>https://www.asccc.org/sign-our-newsletters</a:t>
            </a:r>
            <a:r>
              <a:rPr lang="en-US" sz="2400" dirty="0">
                <a:solidFill>
                  <a:srgbClr val="212121"/>
                </a:solidFill>
                <a:latin typeface="Calibri"/>
                <a:cs typeface="Calibri"/>
              </a:rPr>
              <a:t>). Just scroll to the bottom of the website to find the registration form.</a:t>
            </a:r>
            <a:endParaRPr lang="en-US" sz="2400" dirty="0">
              <a:latin typeface="Calibri"/>
              <a:cs typeface="Calibri"/>
            </a:endParaRPr>
          </a:p>
          <a:p>
            <a:pPr>
              <a:lnSpc>
                <a:spcPct val="90000"/>
              </a:lnSpc>
              <a:buFont typeface="Arial"/>
              <a:buChar char="•"/>
            </a:pPr>
            <a:r>
              <a:rPr lang="en-US" sz="2400" dirty="0">
                <a:solidFill>
                  <a:srgbClr val="242424"/>
                </a:solidFill>
                <a:latin typeface="Calibri"/>
                <a:cs typeface="Calibri"/>
              </a:rPr>
              <a:t>If you have any questions about the listservs, pleases contact the ASCCC at </a:t>
            </a:r>
            <a:r>
              <a:rPr lang="en-US" sz="2400" dirty="0">
                <a:latin typeface="Calibri"/>
                <a:cs typeface="Calibri"/>
                <a:hlinkClick r:id="rId3"/>
              </a:rPr>
              <a:t>info@asccc.org</a:t>
            </a:r>
            <a:r>
              <a:rPr lang="en-US" sz="2400" dirty="0">
                <a:solidFill>
                  <a:srgbClr val="242424"/>
                </a:solidFill>
                <a:latin typeface="Calibri"/>
                <a:cs typeface="Calibri"/>
              </a:rPr>
              <a:t>.</a:t>
            </a:r>
            <a:endParaRPr lang="en-US" dirty="0"/>
          </a:p>
        </p:txBody>
      </p:sp>
      <p:sp>
        <p:nvSpPr>
          <p:cNvPr id="4" name="Date Placeholder 3">
            <a:extLst>
              <a:ext uri="{FF2B5EF4-FFF2-40B4-BE49-F238E27FC236}">
                <a16:creationId xmlns:a16="http://schemas.microsoft.com/office/drawing/2014/main" id="{E481B431-6AB6-3C57-CAA6-62FDA7C2E626}"/>
              </a:ext>
            </a:extLst>
          </p:cNvPr>
          <p:cNvSpPr>
            <a:spLocks noGrp="1"/>
          </p:cNvSpPr>
          <p:nvPr>
            <p:ph type="dt" sz="half" idx="10"/>
          </p:nvPr>
        </p:nvSpPr>
        <p:spPr/>
        <p:txBody>
          <a:bodyPr/>
          <a:lstStyle/>
          <a:p>
            <a:fld id="{5450D963-979B-4730-8250-868ECAD69FA2}" type="datetime1">
              <a:t>1/13/2025</a:t>
            </a:fld>
            <a:endParaRPr lang="en-US" dirty="0"/>
          </a:p>
        </p:txBody>
      </p:sp>
    </p:spTree>
    <p:extLst>
      <p:ext uri="{BB962C8B-B14F-4D97-AF65-F5344CB8AC3E}">
        <p14:creationId xmlns:p14="http://schemas.microsoft.com/office/powerpoint/2010/main" val="2794566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A501-7C4D-E5BC-1E53-F54376984775}"/>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66781C25-678D-0F35-A6ED-027A7CAE31A8}"/>
              </a:ext>
            </a:extLst>
          </p:cNvPr>
          <p:cNvSpPr>
            <a:spLocks noGrp="1"/>
          </p:cNvSpPr>
          <p:nvPr>
            <p:ph type="body" idx="1"/>
          </p:nvPr>
        </p:nvSpPr>
        <p:spPr/>
        <p:txBody>
          <a:bodyPr vert="horz" lIns="91440" tIns="45720" rIns="91440" bIns="45720" rtlCol="0" anchor="t">
            <a:normAutofit/>
          </a:bodyPr>
          <a:lstStyle/>
          <a:p>
            <a:r>
              <a:rPr lang="en-US" dirty="0"/>
              <a:t>Common Course Numbering</a:t>
            </a:r>
          </a:p>
        </p:txBody>
      </p:sp>
      <p:sp>
        <p:nvSpPr>
          <p:cNvPr id="4" name="Date Placeholder 3">
            <a:extLst>
              <a:ext uri="{FF2B5EF4-FFF2-40B4-BE49-F238E27FC236}">
                <a16:creationId xmlns:a16="http://schemas.microsoft.com/office/drawing/2014/main" id="{E33C816E-37FC-7953-4DFF-0C8E0852CF47}"/>
              </a:ext>
            </a:extLst>
          </p:cNvPr>
          <p:cNvSpPr>
            <a:spLocks noGrp="1"/>
          </p:cNvSpPr>
          <p:nvPr>
            <p:ph type="dt" sz="half" idx="10"/>
          </p:nvPr>
        </p:nvSpPr>
        <p:spPr/>
        <p:txBody>
          <a:bodyPr/>
          <a:lstStyle/>
          <a:p>
            <a:fld id="{3EE3D233-4E34-4C93-834E-B01276D39D85}" type="datetime1">
              <a:t>1/13/2025</a:t>
            </a:fld>
            <a:endParaRPr lang="en-US" dirty="0"/>
          </a:p>
        </p:txBody>
      </p:sp>
    </p:spTree>
    <p:extLst>
      <p:ext uri="{BB962C8B-B14F-4D97-AF65-F5344CB8AC3E}">
        <p14:creationId xmlns:p14="http://schemas.microsoft.com/office/powerpoint/2010/main" val="694821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CB40-8911-412C-2137-0CEFFBE04185}"/>
              </a:ext>
            </a:extLst>
          </p:cNvPr>
          <p:cNvSpPr>
            <a:spLocks noGrp="1"/>
          </p:cNvSpPr>
          <p:nvPr>
            <p:ph type="title"/>
          </p:nvPr>
        </p:nvSpPr>
        <p:spPr/>
        <p:txBody>
          <a:bodyPr/>
          <a:lstStyle/>
          <a:p>
            <a:r>
              <a:rPr lang="en-US" dirty="0">
                <a:hlinkClick r:id="rId2"/>
              </a:rPr>
              <a:t>Articulation Website</a:t>
            </a:r>
            <a:endParaRPr lang="en-US"/>
          </a:p>
        </p:txBody>
      </p:sp>
      <p:sp>
        <p:nvSpPr>
          <p:cNvPr id="3" name="Content Placeholder 2">
            <a:extLst>
              <a:ext uri="{FF2B5EF4-FFF2-40B4-BE49-F238E27FC236}">
                <a16:creationId xmlns:a16="http://schemas.microsoft.com/office/drawing/2014/main" id="{F8F3A7D5-35C5-78B9-087D-AB7A8D9F6201}"/>
              </a:ext>
            </a:extLst>
          </p:cNvPr>
          <p:cNvSpPr>
            <a:spLocks noGrp="1"/>
          </p:cNvSpPr>
          <p:nvPr>
            <p:ph type="body" idx="1"/>
          </p:nvPr>
        </p:nvSpPr>
        <p:spPr/>
        <p:txBody>
          <a:bodyPr vert="horz" lIns="91440" tIns="45720" rIns="91440" bIns="45720" rtlCol="0" anchor="t">
            <a:normAutofit/>
          </a:bodyPr>
          <a:lstStyle/>
          <a:p>
            <a:r>
              <a:rPr lang="en-US" dirty="0"/>
              <a:t>Check out "Faculty Resources"</a:t>
            </a:r>
          </a:p>
        </p:txBody>
      </p:sp>
      <p:sp>
        <p:nvSpPr>
          <p:cNvPr id="4" name="Date Placeholder 3">
            <a:extLst>
              <a:ext uri="{FF2B5EF4-FFF2-40B4-BE49-F238E27FC236}">
                <a16:creationId xmlns:a16="http://schemas.microsoft.com/office/drawing/2014/main" id="{2FA7ACC5-5C94-A647-FC41-291AA886692D}"/>
              </a:ext>
            </a:extLst>
          </p:cNvPr>
          <p:cNvSpPr>
            <a:spLocks noGrp="1"/>
          </p:cNvSpPr>
          <p:nvPr>
            <p:ph type="dt" sz="half" idx="10"/>
          </p:nvPr>
        </p:nvSpPr>
        <p:spPr/>
        <p:txBody>
          <a:bodyPr/>
          <a:lstStyle/>
          <a:p>
            <a:fld id="{F9AB5C3C-3B44-466A-B43B-EE6DEE421DAC}" type="datetime1">
              <a:t>1/13/2025</a:t>
            </a:fld>
            <a:endParaRPr lang="en-US" dirty="0"/>
          </a:p>
        </p:txBody>
      </p:sp>
      <p:sp>
        <p:nvSpPr>
          <p:cNvPr id="5" name="Footer Placeholder 4">
            <a:extLst>
              <a:ext uri="{FF2B5EF4-FFF2-40B4-BE49-F238E27FC236}">
                <a16:creationId xmlns:a16="http://schemas.microsoft.com/office/drawing/2014/main" id="{B7CDBC40-6CAE-107B-209B-13D82A79FCE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53143735-8162-C33E-7B62-30686C61BBDB}"/>
              </a:ext>
            </a:extLst>
          </p:cNvPr>
          <p:cNvSpPr>
            <a:spLocks noGrp="1"/>
          </p:cNvSpPr>
          <p:nvPr>
            <p:ph type="sldNum" sz="quarter" idx="12"/>
          </p:nvPr>
        </p:nvSpPr>
        <p:spPr/>
        <p:txBody>
          <a:bodyPr/>
          <a:lstStyle/>
          <a:p>
            <a:fld id="{E30AF5A0-43BB-4336-8627-9123B9144D80}" type="slidenum">
              <a:rPr lang="en-US" dirty="0"/>
              <a:t>43</a:t>
            </a:fld>
            <a:endParaRPr lang="en-US" dirty="0"/>
          </a:p>
        </p:txBody>
      </p:sp>
    </p:spTree>
    <p:extLst>
      <p:ext uri="{BB962C8B-B14F-4D97-AF65-F5344CB8AC3E}">
        <p14:creationId xmlns:p14="http://schemas.microsoft.com/office/powerpoint/2010/main" val="3369659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A501-7C4D-E5BC-1E53-F54376984775}"/>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66781C25-678D-0F35-A6ED-027A7CAE31A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33C816E-37FC-7953-4DFF-0C8E0852CF47}"/>
              </a:ext>
            </a:extLst>
          </p:cNvPr>
          <p:cNvSpPr>
            <a:spLocks noGrp="1"/>
          </p:cNvSpPr>
          <p:nvPr>
            <p:ph type="dt" sz="half" idx="10"/>
          </p:nvPr>
        </p:nvSpPr>
        <p:spPr/>
        <p:txBody>
          <a:bodyPr/>
          <a:lstStyle/>
          <a:p>
            <a:fld id="{3EE3D233-4E34-4C93-834E-B01276D39D85}" type="datetime1">
              <a:t>1/13/2025</a:t>
            </a:fld>
            <a:endParaRPr lang="en-US" dirty="0"/>
          </a:p>
        </p:txBody>
      </p:sp>
    </p:spTree>
    <p:extLst>
      <p:ext uri="{BB962C8B-B14F-4D97-AF65-F5344CB8AC3E}">
        <p14:creationId xmlns:p14="http://schemas.microsoft.com/office/powerpoint/2010/main" val="43027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4DE4-B0B2-178F-E8C1-AB94151DBF63}"/>
              </a:ext>
            </a:extLst>
          </p:cNvPr>
          <p:cNvSpPr>
            <a:spLocks noGrp="1"/>
          </p:cNvSpPr>
          <p:nvPr>
            <p:ph type="title"/>
          </p:nvPr>
        </p:nvSpPr>
        <p:spPr/>
        <p:txBody>
          <a:bodyPr/>
          <a:lstStyle/>
          <a:p>
            <a:r>
              <a:rPr lang="en-US" dirty="0"/>
              <a:t>What is articulation? </a:t>
            </a:r>
          </a:p>
        </p:txBody>
      </p:sp>
      <p:sp>
        <p:nvSpPr>
          <p:cNvPr id="3" name="Content Placeholder 2">
            <a:extLst>
              <a:ext uri="{FF2B5EF4-FFF2-40B4-BE49-F238E27FC236}">
                <a16:creationId xmlns:a16="http://schemas.microsoft.com/office/drawing/2014/main" id="{0C4565A9-057C-FC60-BC47-EA30B9C4092B}"/>
              </a:ext>
            </a:extLst>
          </p:cNvPr>
          <p:cNvSpPr>
            <a:spLocks noGrp="1"/>
          </p:cNvSpPr>
          <p:nvPr>
            <p:ph idx="1"/>
          </p:nvPr>
        </p:nvSpPr>
        <p:spPr/>
        <p:txBody>
          <a:bodyPr vert="horz" lIns="91440" tIns="45720" rIns="91440" bIns="45720" rtlCol="0" anchor="t">
            <a:normAutofit/>
          </a:bodyPr>
          <a:lstStyle/>
          <a:p>
            <a:pPr>
              <a:buNone/>
            </a:pPr>
            <a:endParaRPr lang="en-US" sz="1100" dirty="0">
              <a:solidFill>
                <a:srgbClr val="666666"/>
              </a:solidFill>
              <a:ea typeface="+mn-lt"/>
              <a:cs typeface="+mn-lt"/>
            </a:endParaRPr>
          </a:p>
          <a:p>
            <a:pPr marL="0" indent="0">
              <a:buNone/>
            </a:pPr>
            <a:endParaRPr lang="en-US" dirty="0"/>
          </a:p>
        </p:txBody>
      </p:sp>
      <p:sp>
        <p:nvSpPr>
          <p:cNvPr id="4" name="Date Placeholder 3">
            <a:extLst>
              <a:ext uri="{FF2B5EF4-FFF2-40B4-BE49-F238E27FC236}">
                <a16:creationId xmlns:a16="http://schemas.microsoft.com/office/drawing/2014/main" id="{DAF2E0BD-32D7-5A93-BDBA-2864AC7AA2B3}"/>
              </a:ext>
            </a:extLst>
          </p:cNvPr>
          <p:cNvSpPr>
            <a:spLocks noGrp="1"/>
          </p:cNvSpPr>
          <p:nvPr>
            <p:ph type="dt" sz="half" idx="10"/>
          </p:nvPr>
        </p:nvSpPr>
        <p:spPr/>
        <p:txBody>
          <a:bodyPr/>
          <a:lstStyle/>
          <a:p>
            <a:fld id="{985DAC70-EEA5-4437-876F-18945B80B9DF}" type="datetime1">
              <a:t>1/13/2025</a:t>
            </a:fld>
            <a:endParaRPr lang="en-US" dirty="0"/>
          </a:p>
        </p:txBody>
      </p:sp>
      <p:sp>
        <p:nvSpPr>
          <p:cNvPr id="5" name="Footer Placeholder 4">
            <a:extLst>
              <a:ext uri="{FF2B5EF4-FFF2-40B4-BE49-F238E27FC236}">
                <a16:creationId xmlns:a16="http://schemas.microsoft.com/office/drawing/2014/main" id="{99509B72-E26A-20EF-EF07-FB0CF68FCF22}"/>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AF2BC72-5982-D4E9-FE29-F3AFBCA4CD7E}"/>
              </a:ext>
            </a:extLst>
          </p:cNvPr>
          <p:cNvSpPr>
            <a:spLocks noGrp="1"/>
          </p:cNvSpPr>
          <p:nvPr>
            <p:ph type="sldNum" sz="quarter" idx="12"/>
          </p:nvPr>
        </p:nvSpPr>
        <p:spPr/>
        <p:txBody>
          <a:bodyPr/>
          <a:lstStyle/>
          <a:p>
            <a:fld id="{E30AF5A0-43BB-4336-8627-9123B9144D80}" type="slidenum">
              <a:rPr lang="en-US" dirty="0"/>
              <a:t>5</a:t>
            </a:fld>
            <a:endParaRPr lang="en-US" dirty="0"/>
          </a:p>
        </p:txBody>
      </p:sp>
      <p:pic>
        <p:nvPicPr>
          <p:cNvPr id="7" name="Picture 6" descr="A white text on a white background&#10;&#10;Description automatically generated">
            <a:extLst>
              <a:ext uri="{FF2B5EF4-FFF2-40B4-BE49-F238E27FC236}">
                <a16:creationId xmlns:a16="http://schemas.microsoft.com/office/drawing/2014/main" id="{528C2746-B954-49E7-E235-48A908669C74}"/>
              </a:ext>
            </a:extLst>
          </p:cNvPr>
          <p:cNvPicPr>
            <a:picLocks noChangeAspect="1"/>
          </p:cNvPicPr>
          <p:nvPr/>
        </p:nvPicPr>
        <p:blipFill>
          <a:blip r:embed="rId2"/>
          <a:stretch>
            <a:fillRect/>
          </a:stretch>
        </p:blipFill>
        <p:spPr>
          <a:xfrm>
            <a:off x="1064478" y="2469530"/>
            <a:ext cx="10341826" cy="2225597"/>
          </a:xfrm>
          <a:prstGeom prst="rect">
            <a:avLst/>
          </a:prstGeom>
        </p:spPr>
      </p:pic>
    </p:spTree>
    <p:extLst>
      <p:ext uri="{BB962C8B-B14F-4D97-AF65-F5344CB8AC3E}">
        <p14:creationId xmlns:p14="http://schemas.microsoft.com/office/powerpoint/2010/main" val="174450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8DF8-1ECE-05A7-4F77-5045525E39C8}"/>
              </a:ext>
            </a:extLst>
          </p:cNvPr>
          <p:cNvSpPr>
            <a:spLocks noGrp="1"/>
          </p:cNvSpPr>
          <p:nvPr>
            <p:ph type="title"/>
          </p:nvPr>
        </p:nvSpPr>
        <p:spPr/>
        <p:txBody>
          <a:bodyPr/>
          <a:lstStyle/>
          <a:p>
            <a:r>
              <a:rPr lang="en-US" dirty="0"/>
              <a:t>Types of Articulation agreements</a:t>
            </a:r>
          </a:p>
        </p:txBody>
      </p:sp>
      <p:pic>
        <p:nvPicPr>
          <p:cNvPr id="7" name="Content Placeholder 6" descr="A white background with black text&#10;&#10;Description automatically generated">
            <a:extLst>
              <a:ext uri="{FF2B5EF4-FFF2-40B4-BE49-F238E27FC236}">
                <a16:creationId xmlns:a16="http://schemas.microsoft.com/office/drawing/2014/main" id="{8E22DE2E-A891-AF77-61A0-02C71A11504E}"/>
              </a:ext>
            </a:extLst>
          </p:cNvPr>
          <p:cNvPicPr>
            <a:picLocks noGrp="1" noChangeAspect="1"/>
          </p:cNvPicPr>
          <p:nvPr>
            <p:ph idx="1"/>
          </p:nvPr>
        </p:nvPicPr>
        <p:blipFill>
          <a:blip r:embed="rId2"/>
          <a:stretch>
            <a:fillRect/>
          </a:stretch>
        </p:blipFill>
        <p:spPr>
          <a:xfrm>
            <a:off x="1174113" y="2658375"/>
            <a:ext cx="9837234" cy="2710443"/>
          </a:xfrm>
        </p:spPr>
      </p:pic>
      <p:sp>
        <p:nvSpPr>
          <p:cNvPr id="4" name="Date Placeholder 3">
            <a:extLst>
              <a:ext uri="{FF2B5EF4-FFF2-40B4-BE49-F238E27FC236}">
                <a16:creationId xmlns:a16="http://schemas.microsoft.com/office/drawing/2014/main" id="{D4DA5C9A-624E-1A3B-CF18-4A5FBFEFA4A3}"/>
              </a:ext>
            </a:extLst>
          </p:cNvPr>
          <p:cNvSpPr>
            <a:spLocks noGrp="1"/>
          </p:cNvSpPr>
          <p:nvPr>
            <p:ph type="dt" sz="half" idx="10"/>
          </p:nvPr>
        </p:nvSpPr>
        <p:spPr/>
        <p:txBody>
          <a:bodyPr/>
          <a:lstStyle/>
          <a:p>
            <a:fld id="{E4FAAD3B-8D53-4289-A4BF-F4B4C9696AD9}" type="datetime1">
              <a:t>1/13/2025</a:t>
            </a:fld>
            <a:endParaRPr lang="en-US" dirty="0"/>
          </a:p>
        </p:txBody>
      </p:sp>
      <p:sp>
        <p:nvSpPr>
          <p:cNvPr id="5" name="Footer Placeholder 4">
            <a:extLst>
              <a:ext uri="{FF2B5EF4-FFF2-40B4-BE49-F238E27FC236}">
                <a16:creationId xmlns:a16="http://schemas.microsoft.com/office/drawing/2014/main" id="{39EEE903-1D3F-76B6-706B-3E98AB02185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1572D082-EC7B-031E-81B4-3D14FF08527F}"/>
              </a:ext>
            </a:extLst>
          </p:cNvPr>
          <p:cNvSpPr>
            <a:spLocks noGrp="1"/>
          </p:cNvSpPr>
          <p:nvPr>
            <p:ph type="sldNum" sz="quarter" idx="12"/>
          </p:nvPr>
        </p:nvSpPr>
        <p:spPr/>
        <p:txBody>
          <a:bodyPr/>
          <a:lstStyle/>
          <a:p>
            <a:fld id="{E30AF5A0-43BB-4336-8627-9123B9144D80}" type="slidenum">
              <a:rPr lang="en-US" dirty="0"/>
              <a:t>6</a:t>
            </a:fld>
            <a:endParaRPr lang="en-US" dirty="0"/>
          </a:p>
        </p:txBody>
      </p:sp>
    </p:spTree>
    <p:extLst>
      <p:ext uri="{BB962C8B-B14F-4D97-AF65-F5344CB8AC3E}">
        <p14:creationId xmlns:p14="http://schemas.microsoft.com/office/powerpoint/2010/main" val="1549597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D3C6-B31C-7F66-58D0-46FD2CE6EAAF}"/>
              </a:ext>
            </a:extLst>
          </p:cNvPr>
          <p:cNvSpPr>
            <a:spLocks noGrp="1"/>
          </p:cNvSpPr>
          <p:nvPr>
            <p:ph type="title"/>
          </p:nvPr>
        </p:nvSpPr>
        <p:spPr/>
        <p:txBody>
          <a:bodyPr/>
          <a:lstStyle/>
          <a:p>
            <a:r>
              <a:rPr lang="en-US" dirty="0"/>
              <a:t>General Education</a:t>
            </a:r>
          </a:p>
        </p:txBody>
      </p:sp>
      <p:sp>
        <p:nvSpPr>
          <p:cNvPr id="3" name="Content Placeholder 2">
            <a:extLst>
              <a:ext uri="{FF2B5EF4-FFF2-40B4-BE49-F238E27FC236}">
                <a16:creationId xmlns:a16="http://schemas.microsoft.com/office/drawing/2014/main" id="{44E5CF68-52D3-E59B-59DD-928651512D2F}"/>
              </a:ext>
            </a:extLst>
          </p:cNvPr>
          <p:cNvSpPr>
            <a:spLocks noGrp="1"/>
          </p:cNvSpPr>
          <p:nvPr>
            <p:ph type="body" idx="1"/>
          </p:nvPr>
        </p:nvSpPr>
        <p:spPr/>
        <p:txBody>
          <a:bodyPr vert="horz" lIns="91440" tIns="45720" rIns="91440" bIns="45720" rtlCol="0" anchor="t">
            <a:normAutofit/>
          </a:bodyPr>
          <a:lstStyle/>
          <a:p>
            <a:r>
              <a:rPr lang="en-US" dirty="0"/>
              <a:t>Transition to Cal-GETC &amp; Local GE Updates Fall 2025</a:t>
            </a:r>
          </a:p>
        </p:txBody>
      </p:sp>
      <p:sp>
        <p:nvSpPr>
          <p:cNvPr id="4" name="Date Placeholder 3">
            <a:extLst>
              <a:ext uri="{FF2B5EF4-FFF2-40B4-BE49-F238E27FC236}">
                <a16:creationId xmlns:a16="http://schemas.microsoft.com/office/drawing/2014/main" id="{5BDA0183-ACDF-8D82-5828-D5AAACB6D4AA}"/>
              </a:ext>
            </a:extLst>
          </p:cNvPr>
          <p:cNvSpPr>
            <a:spLocks noGrp="1"/>
          </p:cNvSpPr>
          <p:nvPr>
            <p:ph type="dt" sz="half" idx="10"/>
          </p:nvPr>
        </p:nvSpPr>
        <p:spPr/>
        <p:txBody>
          <a:bodyPr/>
          <a:lstStyle/>
          <a:p>
            <a:fld id="{8FE79292-738C-4199-AA33-DBFA870AFE34}" type="datetime1">
              <a:t>1/13/2025</a:t>
            </a:fld>
            <a:endParaRPr lang="en-US" dirty="0"/>
          </a:p>
        </p:txBody>
      </p:sp>
      <p:sp>
        <p:nvSpPr>
          <p:cNvPr id="5" name="Footer Placeholder 4">
            <a:extLst>
              <a:ext uri="{FF2B5EF4-FFF2-40B4-BE49-F238E27FC236}">
                <a16:creationId xmlns:a16="http://schemas.microsoft.com/office/drawing/2014/main" id="{E327CBE5-1A82-FAC0-27A7-09AE715A6AD5}"/>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AAD704F-3AFA-01DE-DDA3-01740CE8C941}"/>
              </a:ext>
            </a:extLst>
          </p:cNvPr>
          <p:cNvSpPr>
            <a:spLocks noGrp="1"/>
          </p:cNvSpPr>
          <p:nvPr>
            <p:ph type="sldNum" sz="quarter" idx="12"/>
          </p:nvPr>
        </p:nvSpPr>
        <p:spPr/>
        <p:txBody>
          <a:bodyPr/>
          <a:lstStyle/>
          <a:p>
            <a:fld id="{E30AF5A0-43BB-4336-8627-9123B9144D80}" type="slidenum">
              <a:rPr lang="en-US" dirty="0"/>
              <a:t>7</a:t>
            </a:fld>
            <a:endParaRPr lang="en-US" dirty="0"/>
          </a:p>
        </p:txBody>
      </p:sp>
    </p:spTree>
    <p:extLst>
      <p:ext uri="{BB962C8B-B14F-4D97-AF65-F5344CB8AC3E}">
        <p14:creationId xmlns:p14="http://schemas.microsoft.com/office/powerpoint/2010/main" val="105842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0F50-762B-4903-B1BC-38FB987C0150}"/>
              </a:ext>
            </a:extLst>
          </p:cNvPr>
          <p:cNvSpPr>
            <a:spLocks noGrp="1"/>
          </p:cNvSpPr>
          <p:nvPr>
            <p:ph type="title"/>
          </p:nvPr>
        </p:nvSpPr>
        <p:spPr/>
        <p:txBody>
          <a:bodyPr/>
          <a:lstStyle/>
          <a:p>
            <a:r>
              <a:rPr lang="en-US" dirty="0"/>
              <a:t>2024-2025 General Education Patterns</a:t>
            </a:r>
          </a:p>
        </p:txBody>
      </p:sp>
      <p:sp>
        <p:nvSpPr>
          <p:cNvPr id="3" name="Content Placeholder 2">
            <a:extLst>
              <a:ext uri="{FF2B5EF4-FFF2-40B4-BE49-F238E27FC236}">
                <a16:creationId xmlns:a16="http://schemas.microsoft.com/office/drawing/2014/main" id="{C4EEA811-4718-DD9E-1260-EB867905FE5A}"/>
              </a:ext>
            </a:extLst>
          </p:cNvPr>
          <p:cNvSpPr>
            <a:spLocks noGrp="1"/>
          </p:cNvSpPr>
          <p:nvPr>
            <p:ph sz="half" idx="1"/>
          </p:nvPr>
        </p:nvSpPr>
        <p:spPr>
          <a:xfrm>
            <a:off x="1115568" y="2478024"/>
            <a:ext cx="9509759" cy="3694176"/>
          </a:xfrm>
        </p:spPr>
        <p:txBody>
          <a:bodyPr vert="horz" lIns="91440" tIns="45720" rIns="91440" bIns="45720" rtlCol="0" anchor="t">
            <a:normAutofit/>
          </a:bodyPr>
          <a:lstStyle/>
          <a:p>
            <a:pPr marL="0" indent="0">
              <a:buNone/>
            </a:pPr>
            <a:r>
              <a:rPr lang="en-US" dirty="0"/>
              <a:t>Students planning to transfer* or receive an AS-T/AA-T can follow either:</a:t>
            </a:r>
          </a:p>
          <a:p>
            <a:r>
              <a:rPr lang="en-US" dirty="0">
                <a:hlinkClick r:id="rId2"/>
              </a:rPr>
              <a:t>IGETC (37 units)</a:t>
            </a:r>
            <a:r>
              <a:rPr lang="en-US" dirty="0"/>
              <a:t> prepares students for UC/CSU or </a:t>
            </a:r>
          </a:p>
          <a:p>
            <a:r>
              <a:rPr lang="en-US" dirty="0">
                <a:hlinkClick r:id="rId3"/>
              </a:rPr>
              <a:t>CSU GE Breadth (39 units)</a:t>
            </a:r>
            <a:r>
              <a:rPr lang="en-US" dirty="0"/>
              <a:t> prepares students for CSU</a:t>
            </a:r>
          </a:p>
          <a:p>
            <a:pPr marL="0" indent="0">
              <a:buNone/>
            </a:pPr>
            <a:r>
              <a:rPr lang="en-US" dirty="0"/>
              <a:t>Students planning to complete local AA/AS degree:</a:t>
            </a:r>
          </a:p>
          <a:p>
            <a:r>
              <a:rPr lang="en-US" dirty="0">
                <a:hlinkClick r:id="rId4"/>
              </a:rPr>
              <a:t>Local COM GE (19 units)</a:t>
            </a:r>
            <a:r>
              <a:rPr lang="en-US" dirty="0"/>
              <a:t> </a:t>
            </a:r>
          </a:p>
          <a:p>
            <a:endParaRPr lang="en-US" dirty="0"/>
          </a:p>
          <a:p>
            <a:pPr marL="0" indent="0">
              <a:buNone/>
            </a:pPr>
            <a:r>
              <a:rPr lang="en-US" dirty="0"/>
              <a:t>*Students may not need to complete general education prior to transfer—especially those pursuing STEM degrees</a:t>
            </a:r>
          </a:p>
        </p:txBody>
      </p:sp>
    </p:spTree>
    <p:extLst>
      <p:ext uri="{BB962C8B-B14F-4D97-AF65-F5344CB8AC3E}">
        <p14:creationId xmlns:p14="http://schemas.microsoft.com/office/powerpoint/2010/main" val="406157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ADE33D3-8408-7EA5-CA45-5CC09E92D803}"/>
              </a:ext>
            </a:extLst>
          </p:cNvPr>
          <p:cNvSpPr>
            <a:spLocks noGrp="1"/>
          </p:cNvSpPr>
          <p:nvPr>
            <p:ph type="dt" sz="half" idx="10"/>
          </p:nvPr>
        </p:nvSpPr>
        <p:spPr/>
        <p:txBody>
          <a:bodyPr/>
          <a:lstStyle/>
          <a:p>
            <a:fld id="{E37AF814-003D-4FD7-AEF7-1F9C4EAB5CA9}" type="datetime1">
              <a:t>1/13/2025</a:t>
            </a:fld>
            <a:endParaRPr lang="en-US" dirty="0"/>
          </a:p>
        </p:txBody>
      </p:sp>
      <p:pic>
        <p:nvPicPr>
          <p:cNvPr id="9" name="Picture 8" descr="A document with text and numbers&#10;&#10;Description automatically generated">
            <a:extLst>
              <a:ext uri="{FF2B5EF4-FFF2-40B4-BE49-F238E27FC236}">
                <a16:creationId xmlns:a16="http://schemas.microsoft.com/office/drawing/2014/main" id="{78F0069A-2AD9-61F5-62B7-13F2AE87776D}"/>
              </a:ext>
            </a:extLst>
          </p:cNvPr>
          <p:cNvPicPr>
            <a:picLocks noChangeAspect="1"/>
          </p:cNvPicPr>
          <p:nvPr/>
        </p:nvPicPr>
        <p:blipFill>
          <a:blip r:embed="rId2"/>
          <a:stretch>
            <a:fillRect/>
          </a:stretch>
        </p:blipFill>
        <p:spPr>
          <a:xfrm>
            <a:off x="6377118" y="136900"/>
            <a:ext cx="5296837" cy="6717004"/>
          </a:xfrm>
          <a:prstGeom prst="rect">
            <a:avLst/>
          </a:prstGeom>
        </p:spPr>
      </p:pic>
      <p:pic>
        <p:nvPicPr>
          <p:cNvPr id="11" name="Picture 10" descr="A close up of a document&#10;&#10;Description automatically generated">
            <a:extLst>
              <a:ext uri="{FF2B5EF4-FFF2-40B4-BE49-F238E27FC236}">
                <a16:creationId xmlns:a16="http://schemas.microsoft.com/office/drawing/2014/main" id="{B131B252-383F-A71B-D8C8-DEEC832A662A}"/>
              </a:ext>
            </a:extLst>
          </p:cNvPr>
          <p:cNvPicPr>
            <a:picLocks noChangeAspect="1"/>
          </p:cNvPicPr>
          <p:nvPr/>
        </p:nvPicPr>
        <p:blipFill>
          <a:blip r:embed="rId3"/>
          <a:stretch>
            <a:fillRect/>
          </a:stretch>
        </p:blipFill>
        <p:spPr>
          <a:xfrm>
            <a:off x="645002" y="192207"/>
            <a:ext cx="5296374" cy="6599220"/>
          </a:xfrm>
          <a:prstGeom prst="rect">
            <a:avLst/>
          </a:prstGeom>
        </p:spPr>
      </p:pic>
    </p:spTree>
    <p:extLst>
      <p:ext uri="{BB962C8B-B14F-4D97-AF65-F5344CB8AC3E}">
        <p14:creationId xmlns:p14="http://schemas.microsoft.com/office/powerpoint/2010/main" val="2315666030"/>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ChronicleVTI</vt:lpstr>
      <vt:lpstr>Cal-GETC and Common Course Numbering Explained! </vt:lpstr>
      <vt:lpstr>Contact Info</vt:lpstr>
      <vt:lpstr>In  the Chat...</vt:lpstr>
      <vt:lpstr>AGENDA</vt:lpstr>
      <vt:lpstr>What is articulation? </vt:lpstr>
      <vt:lpstr>Types of Articulation agreements</vt:lpstr>
      <vt:lpstr>General Education</vt:lpstr>
      <vt:lpstr>2024-2025 General Education Patterns</vt:lpstr>
      <vt:lpstr>PowerPoint Presentation</vt:lpstr>
      <vt:lpstr>Current Local GE</vt:lpstr>
      <vt:lpstr>Catalog Rights</vt:lpstr>
      <vt:lpstr> Cal-GETC</vt:lpstr>
      <vt:lpstr>What is Cal-GETC? </vt:lpstr>
      <vt:lpstr>Cal-GETC</vt:lpstr>
      <vt:lpstr>Questions? </vt:lpstr>
      <vt:lpstr>Local GE</vt:lpstr>
      <vt:lpstr>Local COM GE (Title 5 Changes)</vt:lpstr>
      <vt:lpstr>PowerPoint Presentation</vt:lpstr>
      <vt:lpstr>PowerPoint Presentation</vt:lpstr>
      <vt:lpstr>PowerPoint Presentation</vt:lpstr>
      <vt:lpstr>COM Local GE Pattern Fall 2025</vt:lpstr>
      <vt:lpstr>Process</vt:lpstr>
      <vt:lpstr>Catalog Rights</vt:lpstr>
      <vt:lpstr>Questions? </vt:lpstr>
      <vt:lpstr>Common Course Numbering</vt:lpstr>
      <vt:lpstr>Common Course Numbering</vt:lpstr>
      <vt:lpstr>Why common course numbering? </vt:lpstr>
      <vt:lpstr>What is C-ID?</vt:lpstr>
      <vt:lpstr>PowerPoint Presentation</vt:lpstr>
      <vt:lpstr>CCN Proof of Concept</vt:lpstr>
      <vt:lpstr>PowerPoint Presentation</vt:lpstr>
      <vt:lpstr>CCN Descriptors</vt:lpstr>
      <vt:lpstr>CCN Templates</vt:lpstr>
      <vt:lpstr>Timeline: Phase I </vt:lpstr>
      <vt:lpstr>College-wide Impact</vt:lpstr>
      <vt:lpstr>Systems-Wide Impact</vt:lpstr>
      <vt:lpstr>Stop! Proof of concept</vt:lpstr>
      <vt:lpstr>PowerPoint Presentation</vt:lpstr>
      <vt:lpstr>PowerPoint Presentation</vt:lpstr>
      <vt:lpstr>Phase II Courses at COM</vt:lpstr>
      <vt:lpstr>Get Involved!</vt:lpstr>
      <vt:lpstr>Questions? </vt:lpstr>
      <vt:lpstr>Articulation Website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1601</cp:revision>
  <dcterms:created xsi:type="dcterms:W3CDTF">2024-08-06T22:48:17Z</dcterms:created>
  <dcterms:modified xsi:type="dcterms:W3CDTF">2025-01-13T21:19:38Z</dcterms:modified>
</cp:coreProperties>
</file>