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9"/>
  </p:notesMasterIdLst>
  <p:handoutMasterIdLst>
    <p:handoutMasterId r:id="rId30"/>
  </p:handoutMasterIdLst>
  <p:sldIdLst>
    <p:sldId id="371" r:id="rId5"/>
    <p:sldId id="347" r:id="rId6"/>
    <p:sldId id="332" r:id="rId7"/>
    <p:sldId id="384" r:id="rId8"/>
    <p:sldId id="337" r:id="rId9"/>
    <p:sldId id="407" r:id="rId10"/>
    <p:sldId id="336" r:id="rId11"/>
    <p:sldId id="330" r:id="rId12"/>
    <p:sldId id="297" r:id="rId13"/>
    <p:sldId id="299" r:id="rId14"/>
    <p:sldId id="405" r:id="rId15"/>
    <p:sldId id="356" r:id="rId16"/>
    <p:sldId id="368" r:id="rId17"/>
    <p:sldId id="357" r:id="rId18"/>
    <p:sldId id="377" r:id="rId19"/>
    <p:sldId id="395" r:id="rId20"/>
    <p:sldId id="396" r:id="rId21"/>
    <p:sldId id="358" r:id="rId22"/>
    <p:sldId id="392" r:id="rId23"/>
    <p:sldId id="397" r:id="rId24"/>
    <p:sldId id="359" r:id="rId25"/>
    <p:sldId id="400" r:id="rId26"/>
    <p:sldId id="352" r:id="rId27"/>
    <p:sldId id="388" r:id="rId28"/>
  </p:sldIdLst>
  <p:sldSz cx="9144000" cy="6858000" type="screen4x3"/>
  <p:notesSz cx="7086600" cy="9372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18" autoAdjust="0"/>
    <p:restoredTop sz="82803" autoAdjust="0"/>
  </p:normalViewPr>
  <p:slideViewPr>
    <p:cSldViewPr>
      <p:cViewPr varScale="1">
        <p:scale>
          <a:sx n="56" d="100"/>
          <a:sy n="56" d="100"/>
        </p:scale>
        <p:origin x="1478" y="2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68630"/>
          </a:xfrm>
          <a:prstGeom prst="rect">
            <a:avLst/>
          </a:prstGeom>
        </p:spPr>
        <p:txBody>
          <a:bodyPr vert="horz" lIns="94046" tIns="47023" rIns="94046" bIns="47023" rtlCol="0"/>
          <a:lstStyle>
            <a:lvl1pPr algn="l">
              <a:defRPr sz="1200"/>
            </a:lvl1pPr>
          </a:lstStyle>
          <a:p>
            <a:endParaRPr lang="en-US" dirty="0"/>
          </a:p>
        </p:txBody>
      </p:sp>
      <p:sp>
        <p:nvSpPr>
          <p:cNvPr id="3" name="Date Placeholder 2"/>
          <p:cNvSpPr>
            <a:spLocks noGrp="1"/>
          </p:cNvSpPr>
          <p:nvPr>
            <p:ph type="dt" sz="quarter" idx="1"/>
          </p:nvPr>
        </p:nvSpPr>
        <p:spPr>
          <a:xfrm>
            <a:off x="4014100" y="0"/>
            <a:ext cx="3070860" cy="468630"/>
          </a:xfrm>
          <a:prstGeom prst="rect">
            <a:avLst/>
          </a:prstGeom>
        </p:spPr>
        <p:txBody>
          <a:bodyPr vert="horz" lIns="94046" tIns="47023" rIns="94046" bIns="47023" rtlCol="0"/>
          <a:lstStyle>
            <a:lvl1pPr algn="r">
              <a:defRPr sz="1200"/>
            </a:lvl1pPr>
          </a:lstStyle>
          <a:p>
            <a:fld id="{0D752AD4-91D2-4EAF-9CAD-05149CA85B1D}" type="datetimeFigureOut">
              <a:rPr lang="en-US" smtClean="0"/>
              <a:pPr/>
              <a:t>2/24/2021</a:t>
            </a:fld>
            <a:endParaRPr lang="en-US" dirty="0"/>
          </a:p>
        </p:txBody>
      </p:sp>
      <p:sp>
        <p:nvSpPr>
          <p:cNvPr id="4" name="Footer Placeholder 3"/>
          <p:cNvSpPr>
            <a:spLocks noGrp="1"/>
          </p:cNvSpPr>
          <p:nvPr>
            <p:ph type="ftr" sz="quarter" idx="2"/>
          </p:nvPr>
        </p:nvSpPr>
        <p:spPr>
          <a:xfrm>
            <a:off x="0" y="8902343"/>
            <a:ext cx="3070860" cy="468630"/>
          </a:xfrm>
          <a:prstGeom prst="rect">
            <a:avLst/>
          </a:prstGeom>
        </p:spPr>
        <p:txBody>
          <a:bodyPr vert="horz" lIns="94046" tIns="47023" rIns="94046" bIns="47023"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14100" y="8902343"/>
            <a:ext cx="3070860" cy="468630"/>
          </a:xfrm>
          <a:prstGeom prst="rect">
            <a:avLst/>
          </a:prstGeom>
        </p:spPr>
        <p:txBody>
          <a:bodyPr vert="horz" lIns="94046" tIns="47023" rIns="94046" bIns="47023" rtlCol="0" anchor="b"/>
          <a:lstStyle>
            <a:lvl1pPr algn="r">
              <a:defRPr sz="1200"/>
            </a:lvl1pPr>
          </a:lstStyle>
          <a:p>
            <a:fld id="{E7EF85CF-89DD-4439-B17F-D133C904C371}" type="slidenum">
              <a:rPr lang="en-US" smtClean="0"/>
              <a:pPr/>
              <a:t>‹#›</a:t>
            </a:fld>
            <a:endParaRPr lang="en-US" dirty="0"/>
          </a:p>
        </p:txBody>
      </p:sp>
    </p:spTree>
    <p:extLst>
      <p:ext uri="{BB962C8B-B14F-4D97-AF65-F5344CB8AC3E}">
        <p14:creationId xmlns:p14="http://schemas.microsoft.com/office/powerpoint/2010/main" val="11865418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225" cy="4683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14788" y="0"/>
            <a:ext cx="3070225" cy="468313"/>
          </a:xfrm>
          <a:prstGeom prst="rect">
            <a:avLst/>
          </a:prstGeom>
        </p:spPr>
        <p:txBody>
          <a:bodyPr vert="horz" lIns="91440" tIns="45720" rIns="91440" bIns="45720" rtlCol="0"/>
          <a:lstStyle>
            <a:lvl1pPr algn="r">
              <a:defRPr sz="1200"/>
            </a:lvl1pPr>
          </a:lstStyle>
          <a:p>
            <a:fld id="{9D8F1FD5-26AA-4473-8E42-67B86151D184}" type="datetimeFigureOut">
              <a:rPr lang="en-US" smtClean="0"/>
              <a:pPr/>
              <a:t>2/24/2021</a:t>
            </a:fld>
            <a:endParaRPr lang="en-US"/>
          </a:p>
        </p:txBody>
      </p:sp>
      <p:sp>
        <p:nvSpPr>
          <p:cNvPr id="4" name="Slide Image Placeholder 3"/>
          <p:cNvSpPr>
            <a:spLocks noGrp="1" noRot="1" noChangeAspect="1"/>
          </p:cNvSpPr>
          <p:nvPr>
            <p:ph type="sldImg" idx="2"/>
          </p:nvPr>
        </p:nvSpPr>
        <p:spPr>
          <a:xfrm>
            <a:off x="1200150" y="703263"/>
            <a:ext cx="4686300" cy="35147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8025" y="4451350"/>
            <a:ext cx="5670550" cy="42179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02700"/>
            <a:ext cx="3070225" cy="46831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14788" y="8902700"/>
            <a:ext cx="3070225" cy="468313"/>
          </a:xfrm>
          <a:prstGeom prst="rect">
            <a:avLst/>
          </a:prstGeom>
        </p:spPr>
        <p:txBody>
          <a:bodyPr vert="horz" lIns="91440" tIns="45720" rIns="91440" bIns="45720" rtlCol="0" anchor="b"/>
          <a:lstStyle>
            <a:lvl1pPr algn="r">
              <a:defRPr sz="1200"/>
            </a:lvl1pPr>
          </a:lstStyle>
          <a:p>
            <a:fld id="{FA849BD9-64B1-4E48-A15C-6DD033EA055E}" type="slidenum">
              <a:rPr lang="en-US" smtClean="0"/>
              <a:pPr/>
              <a:t>‹#›</a:t>
            </a:fld>
            <a:endParaRPr lang="en-US"/>
          </a:p>
        </p:txBody>
      </p:sp>
    </p:spTree>
    <p:extLst>
      <p:ext uri="{BB962C8B-B14F-4D97-AF65-F5344CB8AC3E}">
        <p14:creationId xmlns:p14="http://schemas.microsoft.com/office/powerpoint/2010/main" val="181215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t>Tuskegee:</a:t>
            </a:r>
          </a:p>
          <a:p>
            <a:pPr algn="l"/>
            <a:r>
              <a:rPr lang="en-US" sz="1200" dirty="0"/>
              <a:t>Notable Alumni </a:t>
            </a:r>
          </a:p>
          <a:p>
            <a:pPr algn="l"/>
            <a:r>
              <a:rPr lang="en-US" sz="1200" dirty="0"/>
              <a:t> Interesting Facts</a:t>
            </a:r>
          </a:p>
          <a:p>
            <a:endParaRPr lang="en-US" dirty="0"/>
          </a:p>
        </p:txBody>
      </p:sp>
      <p:sp>
        <p:nvSpPr>
          <p:cNvPr id="4" name="Slide Number Placeholder 3"/>
          <p:cNvSpPr>
            <a:spLocks noGrp="1"/>
          </p:cNvSpPr>
          <p:nvPr>
            <p:ph type="sldNum" sz="quarter" idx="10"/>
          </p:nvPr>
        </p:nvSpPr>
        <p:spPr/>
        <p:txBody>
          <a:bodyPr/>
          <a:lstStyle/>
          <a:p>
            <a:fld id="{FA849BD9-64B1-4E48-A15C-6DD033EA055E}" type="slidenum">
              <a:rPr lang="en-US" smtClean="0"/>
              <a:pPr/>
              <a:t>12</a:t>
            </a:fld>
            <a:endParaRPr lang="en-US"/>
          </a:p>
        </p:txBody>
      </p:sp>
    </p:spTree>
    <p:extLst>
      <p:ext uri="{BB962C8B-B14F-4D97-AF65-F5344CB8AC3E}">
        <p14:creationId xmlns:p14="http://schemas.microsoft.com/office/powerpoint/2010/main" val="3997857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XULA FACTS:</a:t>
            </a:r>
          </a:p>
          <a:p>
            <a:r>
              <a:rPr lang="en-US" sz="1200" b="0" i="0" kern="1200" dirty="0">
                <a:solidFill>
                  <a:schemeClr val="tx1"/>
                </a:solidFill>
                <a:effectLst/>
                <a:latin typeface="+mn-lt"/>
                <a:ea typeface="+mn-ea"/>
                <a:cs typeface="+mn-cs"/>
              </a:rPr>
              <a:t>Among the nation's top four colleges of pharmacy in graduating African Americans with Doctor of Pharmacy (Pharm D) degrees. (2018)</a:t>
            </a:r>
          </a:p>
          <a:p>
            <a:r>
              <a:rPr lang="en-US" sz="1200" b="0" i="0" kern="1200" dirty="0">
                <a:solidFill>
                  <a:schemeClr val="tx1"/>
                </a:solidFill>
                <a:effectLst/>
                <a:latin typeface="+mn-lt"/>
                <a:ea typeface="+mn-ea"/>
                <a:cs typeface="+mn-cs"/>
              </a:rPr>
              <a:t>#1 in the nation in awarding bachelor's degrees to African American students in the biological and biomedical sciences, the physical sciences, and physics. (2018)</a:t>
            </a:r>
          </a:p>
          <a:p>
            <a:r>
              <a:rPr lang="en-US" sz="1200" b="0" i="0" kern="1200" dirty="0">
                <a:solidFill>
                  <a:schemeClr val="tx1"/>
                </a:solidFill>
                <a:effectLst/>
                <a:latin typeface="+mn-lt"/>
                <a:ea typeface="+mn-ea"/>
                <a:cs typeface="+mn-cs"/>
              </a:rPr>
              <a:t>#3 in the nation in the number of African American graduates who go on to earn a Ph.D. in science and engineering disciplines. (2018)</a:t>
            </a:r>
          </a:p>
          <a:p>
            <a:endParaRPr lang="en-US" dirty="0"/>
          </a:p>
        </p:txBody>
      </p:sp>
      <p:sp>
        <p:nvSpPr>
          <p:cNvPr id="4" name="Slide Number Placeholder 3"/>
          <p:cNvSpPr>
            <a:spLocks noGrp="1"/>
          </p:cNvSpPr>
          <p:nvPr>
            <p:ph type="sldNum" sz="quarter" idx="10"/>
          </p:nvPr>
        </p:nvSpPr>
        <p:spPr/>
        <p:txBody>
          <a:bodyPr/>
          <a:lstStyle/>
          <a:p>
            <a:fld id="{FA849BD9-64B1-4E48-A15C-6DD033EA055E}" type="slidenum">
              <a:rPr lang="en-US" smtClean="0"/>
              <a:pPr/>
              <a:t>14</a:t>
            </a:fld>
            <a:endParaRPr lang="en-US"/>
          </a:p>
        </p:txBody>
      </p:sp>
    </p:spTree>
    <p:extLst>
      <p:ext uri="{BB962C8B-B14F-4D97-AF65-F5344CB8AC3E}">
        <p14:creationId xmlns:p14="http://schemas.microsoft.com/office/powerpoint/2010/main" val="4126593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849BD9-64B1-4E48-A15C-6DD033EA055E}" type="slidenum">
              <a:rPr lang="en-US" smtClean="0"/>
              <a:pPr/>
              <a:t>15</a:t>
            </a:fld>
            <a:endParaRPr lang="en-US"/>
          </a:p>
        </p:txBody>
      </p:sp>
    </p:spTree>
    <p:extLst>
      <p:ext uri="{BB962C8B-B14F-4D97-AF65-F5344CB8AC3E}">
        <p14:creationId xmlns:p14="http://schemas.microsoft.com/office/powerpoint/2010/main" val="3230726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849BD9-64B1-4E48-A15C-6DD033EA055E}" type="slidenum">
              <a:rPr lang="en-US" smtClean="0"/>
              <a:pPr/>
              <a:t>16</a:t>
            </a:fld>
            <a:endParaRPr lang="en-US"/>
          </a:p>
        </p:txBody>
      </p:sp>
    </p:spTree>
    <p:extLst>
      <p:ext uri="{BB962C8B-B14F-4D97-AF65-F5344CB8AC3E}">
        <p14:creationId xmlns:p14="http://schemas.microsoft.com/office/powerpoint/2010/main" val="1326910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A849BD9-64B1-4E48-A15C-6DD033EA055E}" type="slidenum">
              <a:rPr lang="en-US" smtClean="0"/>
              <a:pPr/>
              <a:t>18</a:t>
            </a:fld>
            <a:endParaRPr lang="en-US"/>
          </a:p>
        </p:txBody>
      </p:sp>
    </p:spTree>
    <p:extLst>
      <p:ext uri="{BB962C8B-B14F-4D97-AF65-F5344CB8AC3E}">
        <p14:creationId xmlns:p14="http://schemas.microsoft.com/office/powerpoint/2010/main" val="3848408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849BD9-64B1-4E48-A15C-6DD033EA055E}" type="slidenum">
              <a:rPr lang="en-US" smtClean="0"/>
              <a:pPr/>
              <a:t>19</a:t>
            </a:fld>
            <a:endParaRPr lang="en-US"/>
          </a:p>
        </p:txBody>
      </p:sp>
    </p:spTree>
    <p:extLst>
      <p:ext uri="{BB962C8B-B14F-4D97-AF65-F5344CB8AC3E}">
        <p14:creationId xmlns:p14="http://schemas.microsoft.com/office/powerpoint/2010/main" val="3146064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849BD9-64B1-4E48-A15C-6DD033EA055E}" type="slidenum">
              <a:rPr lang="en-US" smtClean="0"/>
              <a:pPr/>
              <a:t>20</a:t>
            </a:fld>
            <a:endParaRPr lang="en-US"/>
          </a:p>
        </p:txBody>
      </p:sp>
    </p:spTree>
    <p:extLst>
      <p:ext uri="{BB962C8B-B14F-4D97-AF65-F5344CB8AC3E}">
        <p14:creationId xmlns:p14="http://schemas.microsoft.com/office/powerpoint/2010/main" val="625225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lstStyle>
          <a:p>
            <a:r>
              <a:rPr kumimoji="0"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en-US"/>
              <a:t>Click to edit Master subtitle style</a:t>
            </a:r>
          </a:p>
        </p:txBody>
      </p:sp>
      <p:sp>
        <p:nvSpPr>
          <p:cNvPr id="4" name="Date Placeholder 3"/>
          <p:cNvSpPr>
            <a:spLocks noGrp="1"/>
          </p:cNvSpPr>
          <p:nvPr>
            <p:ph type="dt" sz="half" idx="10"/>
          </p:nvPr>
        </p:nvSpPr>
        <p:spPr/>
        <p:txBody>
          <a:bodyPr/>
          <a:lstStyle/>
          <a:p>
            <a:fld id="{1FDE5189-A32F-4AC7-B6B0-00A0882640D1}" type="datetimeFigureOut">
              <a:rPr lang="en-US" smtClean="0"/>
              <a:pPr/>
              <a:t>2/24/2021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B214CB-18E9-4C0C-950C-D1BAE5FB8A61}" type="slidenum">
              <a:rPr lang="en-US" smtClean="0"/>
              <a:pPr/>
              <a:t>‹#›</a:t>
            </a:fld>
            <a:endParaRPr lang="en-US" dirty="0"/>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FDE5189-A32F-4AC7-B6B0-00A0882640D1}" type="datetimeFigureOut">
              <a:rPr lang="en-US" smtClean="0"/>
              <a:pPr/>
              <a:t>2/24/2021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B214CB-18E9-4C0C-950C-D1BAE5FB8A61}"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Vertical Title 1"/>
          <p:cNvSpPr>
            <a:spLocks noGrp="1"/>
          </p:cNvSpPr>
          <p:nvPr>
            <p:ph type="title" orient="vert"/>
          </p:nvPr>
        </p:nvSpPr>
        <p:spPr>
          <a:xfrm>
            <a:off x="6781800" y="274640"/>
            <a:ext cx="1905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FDE5189-A32F-4AC7-B6B0-00A0882640D1}" type="datetimeFigureOut">
              <a:rPr lang="en-US" smtClean="0"/>
              <a:pPr/>
              <a:t>2/24/2021</a:t>
            </a:fld>
            <a:endParaRPr lang="en-US" dirty="0"/>
          </a:p>
        </p:txBody>
      </p:sp>
      <p:sp>
        <p:nvSpPr>
          <p:cNvPr id="5" name="Footer Placeholder 4"/>
          <p:cNvSpPr>
            <a:spLocks noGrp="1"/>
          </p:cNvSpPr>
          <p:nvPr>
            <p:ph type="ftr" sz="quarter" idx="11"/>
          </p:nvPr>
        </p:nvSpPr>
        <p:spPr>
          <a:xfrm>
            <a:off x="2640597" y="6377459"/>
            <a:ext cx="3836404" cy="365125"/>
          </a:xfrm>
        </p:spPr>
        <p:txBody>
          <a:bodyPr/>
          <a:lstStyle/>
          <a:p>
            <a:endParaRPr lang="en-US" dirty="0"/>
          </a:p>
        </p:txBody>
      </p:sp>
      <p:sp>
        <p:nvSpPr>
          <p:cNvPr id="6" name="Slide Number Placeholder 5"/>
          <p:cNvSpPr>
            <a:spLocks noGrp="1"/>
          </p:cNvSpPr>
          <p:nvPr>
            <p:ph type="sldNum" sz="quarter" idx="12"/>
          </p:nvPr>
        </p:nvSpPr>
        <p:spPr/>
        <p:txBody>
          <a:bodyPr/>
          <a:lstStyle/>
          <a:p>
            <a:fld id="{BAB214CB-18E9-4C0C-950C-D1BAE5FB8A61}"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FDE5189-A32F-4AC7-B6B0-00A0882640D1}" type="datetimeFigureOut">
              <a:rPr lang="en-US" smtClean="0"/>
              <a:pPr/>
              <a:t>2/24/2021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B214CB-18E9-4C0C-950C-D1BAE5FB8A61}"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lstStyle>
          <a:p>
            <a:r>
              <a:rPr kumimoji="0"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FDE5189-A32F-4AC7-B6B0-00A0882640D1}" type="datetimeFigureOut">
              <a:rPr lang="en-US" smtClean="0"/>
              <a:pPr/>
              <a:t>2/24/2021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B214CB-18E9-4C0C-950C-D1BAE5FB8A61}"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FDE5189-A32F-4AC7-B6B0-00A0882640D1}" type="datetimeFigureOut">
              <a:rPr lang="en-US" smtClean="0"/>
              <a:pPr/>
              <a:t>2/24/2021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AB214CB-18E9-4C0C-950C-D1BAE5FB8A61}"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kumimoji="0"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FDE5189-A32F-4AC7-B6B0-00A0882640D1}" type="datetimeFigureOut">
              <a:rPr lang="en-US" smtClean="0"/>
              <a:pPr/>
              <a:t>2/24/2021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AB214CB-18E9-4C0C-950C-D1BAE5FB8A61}"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FDE5189-A32F-4AC7-B6B0-00A0882640D1}" type="datetimeFigureOut">
              <a:rPr lang="en-US" smtClean="0"/>
              <a:pPr/>
              <a:t>2/24/2021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AB214CB-18E9-4C0C-950C-D1BAE5FB8A61}"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DE5189-A32F-4AC7-B6B0-00A0882640D1}" type="datetimeFigureOut">
              <a:rPr lang="en-US" smtClean="0"/>
              <a:pPr/>
              <a:t>2/24/2021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AB214CB-18E9-4C0C-950C-D1BAE5FB8A61}"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lstStyle>
          <a:p>
            <a:r>
              <a:rPr kumimoji="0"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FDE5189-A32F-4AC7-B6B0-00A0882640D1}" type="datetimeFigureOut">
              <a:rPr lang="en-US" smtClean="0"/>
              <a:pPr/>
              <a:t>2/24/2021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AB214CB-18E9-4C0C-950C-D1BAE5FB8A61}" type="slidenum">
              <a:rPr lang="en-US" smtClean="0"/>
              <a:pPr/>
              <a:t>‹#›</a:t>
            </a:fld>
            <a:endParaRPr lang="en-US" dirty="0"/>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lstStyle>
          <a:p>
            <a:r>
              <a:rPr kumimoji="0"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en-US" dirty="0"/>
              <a:t>Click icon to add picture</a:t>
            </a:r>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1FDE5189-A32F-4AC7-B6B0-00A0882640D1}" type="datetimeFigureOut">
              <a:rPr lang="en-US" smtClean="0"/>
              <a:pPr/>
              <a:t>2/24/2021</a:t>
            </a:fld>
            <a:endParaRPr lang="en-US" dirty="0"/>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dirty="0"/>
          </a:p>
        </p:txBody>
      </p:sp>
      <p:sp>
        <p:nvSpPr>
          <p:cNvPr id="7" name="Slide Number Placeholder 6"/>
          <p:cNvSpPr>
            <a:spLocks noGrp="1"/>
          </p:cNvSpPr>
          <p:nvPr>
            <p:ph type="sldNum" sz="quarter" idx="12"/>
          </p:nvPr>
        </p:nvSpPr>
        <p:spPr>
          <a:xfrm>
            <a:off x="8339328" y="1170432"/>
            <a:ext cx="733864" cy="201168"/>
          </a:xfrm>
        </p:spPr>
        <p:txBody>
          <a:bodyPr/>
          <a:lstStyle/>
          <a:p>
            <a:fld id="{BAB214CB-18E9-4C0C-950C-D1BAE5FB8A61}"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lstStyle>
          <a:p>
            <a:fld id="{1FDE5189-A32F-4AC7-B6B0-00A0882640D1}" type="datetimeFigureOut">
              <a:rPr lang="en-US" smtClean="0"/>
              <a:pPr/>
              <a:t>2/24/2021</a:t>
            </a:fld>
            <a:endParaRPr lang="en-US" dirty="0"/>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lstStyle>
          <a:p>
            <a:endParaRPr lang="en-US" dirty="0"/>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lstStyle>
          <a:p>
            <a:fld id="{BAB214CB-18E9-4C0C-950C-D1BAE5FB8A61}"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r20.rs6.net/tn.jsp?f=001xtv7iAvlKbHdq9p38Eg049GfT8mKZCVGq7tMz2qdr_MlKLBic0_NzSswh0pUADzKWLpW3S5M8CPKxhi8-bhTqo9yOPdilwQ5d-bbJakTzYmi9Y0lrWhIG4LBeopDSzA0W-lHKEOlWXyzGH1GqcquMi2-d1clWmQQue8oHs4cUiKdZ2uNKcxSjg==&amp;c=_w0soTS-KiUD-CNnEcjIjaLGlWWesHgtbL0dGGKW497990vanGxE6g==&amp;ch=YoYBOHeV4ipRRDPI-xyugYQL3SbYGLNxET2uNa-p5iAvVjH3-hkemg==" TargetMode="External"/><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 Id="rId5" Type="http://schemas.openxmlformats.org/officeDocument/2006/relationships/image" Target="../media/image45.jpg"/><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xml"/><Relationship Id="rId4" Type="http://schemas.openxmlformats.org/officeDocument/2006/relationships/image" Target="../media/image60.jpeg"/></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www.commonblackcollegeapp.com/"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www.pbs.org/newshour/show/the-next-generation-of-african-american-doctors-finds-success-and-support-at-this-university"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17" Type="http://schemas.openxmlformats.org/officeDocument/2006/relationships/image" Target="../media/image19.jpeg"/><Relationship Id="rId2" Type="http://schemas.openxmlformats.org/officeDocument/2006/relationships/image" Target="../media/image4.jpeg"/><Relationship Id="rId16"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g"/><Relationship Id="rId15" Type="http://schemas.openxmlformats.org/officeDocument/2006/relationships/image" Target="../media/image17.jpeg"/><Relationship Id="rId10" Type="http://schemas.openxmlformats.org/officeDocument/2006/relationships/image" Target="../media/image12.jpeg"/><Relationship Id="rId19" Type="http://schemas.openxmlformats.org/officeDocument/2006/relationships/image" Target="../media/image21.pn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1028" name="Picture 4" descr="C:\Users\hyoung\Desktop\Possible New Image Photos\Approved Photos for Use\El Camino Colle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0063" y="158082"/>
            <a:ext cx="5467116" cy="4408236"/>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05000" y="4502378"/>
            <a:ext cx="1219200" cy="215444"/>
          </a:xfrm>
          <a:prstGeom prst="rect">
            <a:avLst/>
          </a:prstGeom>
          <a:noFill/>
        </p:spPr>
        <p:txBody>
          <a:bodyPr wrap="square" rtlCol="0">
            <a:spAutoFit/>
          </a:bodyPr>
          <a:lstStyle/>
          <a:p>
            <a:pPr algn="ctr"/>
            <a:r>
              <a:rPr lang="en-US" sz="800" b="1" dirty="0">
                <a:solidFill>
                  <a:schemeClr val="tx2">
                    <a:lumMod val="20000"/>
                    <a:lumOff val="80000"/>
                  </a:schemeClr>
                </a:solidFill>
                <a:latin typeface="Cambria" panose="02040503050406030204" pitchFamily="18" charset="0"/>
              </a:rPr>
              <a:t>El Camino College </a:t>
            </a:r>
          </a:p>
        </p:txBody>
      </p:sp>
      <p:pic>
        <p:nvPicPr>
          <p:cNvPr id="7" name="Picture 6" descr="https://files.constantcontact.com/377b124c501/b49a83c8-81c1-4bda-ac73-205572d4c74c.jpg">
            <a:hlinkClick r:id="rId3"/>
          </p:cNvPr>
          <p:cNvPicPr/>
          <p:nvPr/>
        </p:nvPicPr>
        <p:blipFill rotWithShape="1">
          <a:blip r:embed="rId4">
            <a:extLst>
              <a:ext uri="{28A0092B-C50C-407E-A947-70E740481C1C}">
                <a14:useLocalDpi xmlns:a14="http://schemas.microsoft.com/office/drawing/2010/main" val="0"/>
              </a:ext>
            </a:extLst>
          </a:blip>
          <a:srcRect b="17143"/>
          <a:stretch/>
        </p:blipFill>
        <p:spPr bwMode="auto">
          <a:xfrm>
            <a:off x="1621" y="4648200"/>
            <a:ext cx="9144000" cy="2209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BCU_PPP_Background.jpg"/>
          <p:cNvPicPr>
            <a:picLocks noChangeAspect="1"/>
          </p:cNvPicPr>
          <p:nvPr/>
        </p:nvPicPr>
        <p:blipFill>
          <a:blip r:embed="rId2" cstate="print"/>
          <a:stretch>
            <a:fillRect/>
          </a:stretch>
        </p:blipFill>
        <p:spPr>
          <a:xfrm>
            <a:off x="0" y="2029968"/>
            <a:ext cx="9144000" cy="4828032"/>
          </a:xfrm>
          <a:prstGeom prst="rect">
            <a:avLst/>
          </a:prstGeom>
        </p:spPr>
      </p:pic>
      <p:sp>
        <p:nvSpPr>
          <p:cNvPr id="2" name="Title 1"/>
          <p:cNvSpPr>
            <a:spLocks noGrp="1"/>
          </p:cNvSpPr>
          <p:nvPr>
            <p:ph type="title"/>
          </p:nvPr>
        </p:nvSpPr>
        <p:spPr>
          <a:xfrm>
            <a:off x="76200" y="76200"/>
            <a:ext cx="8991600" cy="1295400"/>
          </a:xfrm>
          <a:solidFill>
            <a:schemeClr val="tx2">
              <a:lumMod val="40000"/>
              <a:lumOff val="60000"/>
            </a:schemeClr>
          </a:solidFill>
        </p:spPr>
        <p:txBody>
          <a:bodyPr>
            <a:normAutofit fontScale="90000"/>
          </a:bodyPr>
          <a:lstStyle/>
          <a:p>
            <a:pPr algn="ctr"/>
            <a:r>
              <a:rPr lang="en-US" dirty="0"/>
              <a:t>ADDITIONAL STUDENT ADVANTAGES</a:t>
            </a:r>
          </a:p>
        </p:txBody>
      </p:sp>
      <p:sp>
        <p:nvSpPr>
          <p:cNvPr id="3" name="Content Placeholder 2"/>
          <p:cNvSpPr>
            <a:spLocks noGrp="1"/>
          </p:cNvSpPr>
          <p:nvPr>
            <p:ph idx="1"/>
          </p:nvPr>
        </p:nvSpPr>
        <p:spPr/>
        <p:txBody>
          <a:bodyPr/>
          <a:lstStyle/>
          <a:p>
            <a:pPr algn="ctr">
              <a:buNone/>
            </a:pPr>
            <a:r>
              <a:rPr lang="en-US" sz="2800" dirty="0"/>
              <a:t>IN ADDITION TO THE ACCEPTANCE OF TRANSFERABLE UNITS STUDENTS RECEIVE:</a:t>
            </a:r>
          </a:p>
          <a:p>
            <a:pPr algn="ctr">
              <a:buNone/>
            </a:pPr>
            <a:endParaRPr lang="en-US" sz="2800" dirty="0"/>
          </a:p>
          <a:p>
            <a:r>
              <a:rPr lang="en-US" sz="2800" dirty="0"/>
              <a:t>Pre-transfer advisement</a:t>
            </a:r>
            <a:endParaRPr lang="en-US" sz="1100" dirty="0"/>
          </a:p>
          <a:p>
            <a:endParaRPr lang="en-US" sz="2800" dirty="0"/>
          </a:p>
          <a:p>
            <a:r>
              <a:rPr lang="en-US" sz="2800" dirty="0"/>
              <a:t>Priority consideration for campus housing</a:t>
            </a:r>
            <a:endParaRPr lang="en-US" sz="1100" dirty="0"/>
          </a:p>
          <a:p>
            <a:endParaRPr lang="en-US" sz="2800" dirty="0"/>
          </a:p>
          <a:p>
            <a:r>
              <a:rPr lang="en-US" sz="2800" dirty="0"/>
              <a:t>Priority consideration for scholarships for students with a 3.2 GPA or higher based on available funding.</a:t>
            </a:r>
          </a:p>
          <a:p>
            <a:endParaRPr lang="en-US" sz="2800" dirty="0"/>
          </a:p>
          <a:p>
            <a:endParaRPr lang="en-US" sz="2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BCU_PPP_Background.jpg"/>
          <p:cNvPicPr>
            <a:picLocks noChangeAspect="1"/>
          </p:cNvPicPr>
          <p:nvPr/>
        </p:nvPicPr>
        <p:blipFill>
          <a:blip r:embed="rId2" cstate="print"/>
          <a:stretch>
            <a:fillRect/>
          </a:stretch>
        </p:blipFill>
        <p:spPr>
          <a:xfrm>
            <a:off x="0" y="2003592"/>
            <a:ext cx="9067800" cy="4828032"/>
          </a:xfrm>
          <a:prstGeom prst="rect">
            <a:avLst/>
          </a:prstGeom>
        </p:spPr>
      </p:pic>
      <p:sp>
        <p:nvSpPr>
          <p:cNvPr id="2" name="Title 1"/>
          <p:cNvSpPr>
            <a:spLocks noGrp="1"/>
          </p:cNvSpPr>
          <p:nvPr>
            <p:ph type="title"/>
          </p:nvPr>
        </p:nvSpPr>
        <p:spPr>
          <a:xfrm>
            <a:off x="76200" y="76200"/>
            <a:ext cx="8991600" cy="1295400"/>
          </a:xfrm>
          <a:solidFill>
            <a:schemeClr val="tx2">
              <a:lumMod val="40000"/>
              <a:lumOff val="60000"/>
            </a:schemeClr>
          </a:solidFill>
        </p:spPr>
        <p:txBody>
          <a:bodyPr>
            <a:normAutofit/>
          </a:bodyPr>
          <a:lstStyle/>
          <a:p>
            <a:pPr algn="ctr"/>
            <a:r>
              <a:rPr lang="en-US" sz="2800" dirty="0"/>
              <a:t>Began with nine HBCUs in 2015, now there are thirty-nine</a:t>
            </a:r>
            <a:br>
              <a:rPr lang="en-US" sz="2800" dirty="0"/>
            </a:br>
            <a:r>
              <a:rPr lang="en-US" sz="2800" dirty="0"/>
              <a:t>California Community College HBCU Partners!</a:t>
            </a:r>
          </a:p>
        </p:txBody>
      </p:sp>
      <p:sp>
        <p:nvSpPr>
          <p:cNvPr id="6" name="Content Placeholder 2"/>
          <p:cNvSpPr>
            <a:spLocks noGrp="1"/>
          </p:cNvSpPr>
          <p:nvPr>
            <p:ph sz="half" idx="1"/>
          </p:nvPr>
        </p:nvSpPr>
        <p:spPr>
          <a:xfrm>
            <a:off x="90854" y="1524000"/>
            <a:ext cx="3200400" cy="4876800"/>
          </a:xfrm>
        </p:spPr>
        <p:txBody>
          <a:bodyPr>
            <a:noAutofit/>
          </a:bodyPr>
          <a:lstStyle/>
          <a:p>
            <a:pPr algn="ctr">
              <a:lnSpc>
                <a:spcPct val="150000"/>
              </a:lnSpc>
              <a:buNone/>
            </a:pPr>
            <a:endParaRPr lang="en-US" sz="1200" b="1" dirty="0"/>
          </a:p>
          <a:p>
            <a:pPr algn="ctr">
              <a:lnSpc>
                <a:spcPct val="150000"/>
              </a:lnSpc>
              <a:buNone/>
            </a:pPr>
            <a:r>
              <a:rPr lang="en-US" sz="1200" b="1" dirty="0"/>
              <a:t>Alabama State University, AL</a:t>
            </a:r>
          </a:p>
          <a:p>
            <a:pPr algn="ctr">
              <a:lnSpc>
                <a:spcPct val="150000"/>
              </a:lnSpc>
              <a:buNone/>
            </a:pPr>
            <a:r>
              <a:rPr lang="en-US" sz="1200" b="1" dirty="0"/>
              <a:t>Alcorn State University, MS</a:t>
            </a:r>
          </a:p>
          <a:p>
            <a:pPr algn="ctr">
              <a:lnSpc>
                <a:spcPct val="150000"/>
              </a:lnSpc>
              <a:buNone/>
            </a:pPr>
            <a:r>
              <a:rPr lang="en-US" sz="1200" b="1" dirty="0"/>
              <a:t>Arkansas Baptist College, AK</a:t>
            </a:r>
          </a:p>
          <a:p>
            <a:pPr algn="ctr">
              <a:lnSpc>
                <a:spcPct val="150000"/>
              </a:lnSpc>
              <a:buNone/>
            </a:pPr>
            <a:r>
              <a:rPr lang="en-US" sz="1200" b="1" dirty="0"/>
              <a:t>Benedict College, SC</a:t>
            </a:r>
          </a:p>
          <a:p>
            <a:pPr algn="ctr">
              <a:lnSpc>
                <a:spcPct val="150000"/>
              </a:lnSpc>
              <a:buNone/>
            </a:pPr>
            <a:r>
              <a:rPr lang="en-US" sz="1200" b="1" dirty="0"/>
              <a:t>Bethune- Cookman University, FL</a:t>
            </a:r>
          </a:p>
          <a:p>
            <a:pPr algn="ctr">
              <a:lnSpc>
                <a:spcPct val="150000"/>
              </a:lnSpc>
              <a:buNone/>
            </a:pPr>
            <a:r>
              <a:rPr lang="en-US" sz="1200" b="1" dirty="0"/>
              <a:t>Bennett College, NC</a:t>
            </a:r>
          </a:p>
          <a:p>
            <a:pPr algn="ctr">
              <a:lnSpc>
                <a:spcPct val="150000"/>
              </a:lnSpc>
              <a:buNone/>
            </a:pPr>
            <a:r>
              <a:rPr lang="en-US" sz="1200" b="1" dirty="0"/>
              <a:t>Bowie State University, MD</a:t>
            </a:r>
          </a:p>
          <a:p>
            <a:pPr algn="ctr">
              <a:lnSpc>
                <a:spcPct val="150000"/>
              </a:lnSpc>
              <a:buNone/>
            </a:pPr>
            <a:r>
              <a:rPr lang="en-US" sz="1200" b="1" dirty="0"/>
              <a:t>Claflin University, SC</a:t>
            </a:r>
          </a:p>
          <a:p>
            <a:pPr algn="ctr">
              <a:lnSpc>
                <a:spcPct val="150000"/>
              </a:lnSpc>
              <a:buNone/>
            </a:pPr>
            <a:r>
              <a:rPr lang="en-US" sz="1200" b="1" dirty="0"/>
              <a:t>Clark Atlanta University, GA</a:t>
            </a:r>
          </a:p>
          <a:p>
            <a:pPr algn="ctr">
              <a:lnSpc>
                <a:spcPct val="150000"/>
              </a:lnSpc>
              <a:buNone/>
            </a:pPr>
            <a:r>
              <a:rPr lang="en-US" sz="1200" b="1" dirty="0"/>
              <a:t>Central State, OH</a:t>
            </a:r>
          </a:p>
          <a:p>
            <a:pPr algn="ctr">
              <a:lnSpc>
                <a:spcPct val="150000"/>
              </a:lnSpc>
              <a:buNone/>
            </a:pPr>
            <a:r>
              <a:rPr lang="en-US" sz="1200" b="1" dirty="0"/>
              <a:t>Dillard University, LA</a:t>
            </a:r>
          </a:p>
          <a:p>
            <a:pPr algn="ctr">
              <a:lnSpc>
                <a:spcPct val="150000"/>
              </a:lnSpc>
              <a:buNone/>
            </a:pPr>
            <a:r>
              <a:rPr lang="en-US" sz="1200" b="1" dirty="0"/>
              <a:t>Edward Waters College,  FL</a:t>
            </a:r>
          </a:p>
          <a:p>
            <a:pPr algn="ctr">
              <a:lnSpc>
                <a:spcPct val="150000"/>
              </a:lnSpc>
              <a:buNone/>
            </a:pPr>
            <a:r>
              <a:rPr lang="en-US" sz="1200" b="1" dirty="0"/>
              <a:t>Fisk University, TN</a:t>
            </a:r>
          </a:p>
          <a:p>
            <a:pPr algn="ctr">
              <a:lnSpc>
                <a:spcPct val="150000"/>
              </a:lnSpc>
              <a:buNone/>
            </a:pPr>
            <a:endParaRPr lang="en-US" sz="1200" b="1" dirty="0"/>
          </a:p>
        </p:txBody>
      </p:sp>
      <p:sp>
        <p:nvSpPr>
          <p:cNvPr id="7" name="Content Placeholder 3"/>
          <p:cNvSpPr txBox="1">
            <a:spLocks/>
          </p:cNvSpPr>
          <p:nvPr/>
        </p:nvSpPr>
        <p:spPr>
          <a:xfrm>
            <a:off x="3037743" y="1524000"/>
            <a:ext cx="3276600" cy="5029200"/>
          </a:xfrm>
          <a:prstGeom prst="rect">
            <a:avLst/>
          </a:prstGeom>
        </p:spPr>
        <p:txBody>
          <a:bodyPr>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algn="ctr">
              <a:lnSpc>
                <a:spcPct val="150000"/>
              </a:lnSpc>
              <a:buFont typeface="Wingdings 2"/>
              <a:buNone/>
            </a:pPr>
            <a:endParaRPr lang="en-US" sz="1200" b="1" dirty="0"/>
          </a:p>
          <a:p>
            <a:pPr algn="ctr">
              <a:lnSpc>
                <a:spcPct val="150000"/>
              </a:lnSpc>
              <a:buFont typeface="Wingdings 2"/>
              <a:buNone/>
            </a:pPr>
            <a:r>
              <a:rPr lang="en-US" sz="1200" b="1" dirty="0"/>
              <a:t>Florida Memorial University, FL</a:t>
            </a:r>
          </a:p>
          <a:p>
            <a:pPr algn="ctr">
              <a:lnSpc>
                <a:spcPct val="150000"/>
              </a:lnSpc>
              <a:buFont typeface="Wingdings 2"/>
              <a:buNone/>
            </a:pPr>
            <a:r>
              <a:rPr lang="en-US" sz="1200" b="1" dirty="0"/>
              <a:t>Fort Valley State University, GA</a:t>
            </a:r>
          </a:p>
          <a:p>
            <a:pPr algn="ctr">
              <a:lnSpc>
                <a:spcPct val="150000"/>
              </a:lnSpc>
              <a:buFont typeface="Wingdings 2"/>
              <a:buNone/>
            </a:pPr>
            <a:r>
              <a:rPr lang="en-US" sz="1200" b="1" dirty="0"/>
              <a:t>Grambling State University, LA</a:t>
            </a:r>
          </a:p>
          <a:p>
            <a:pPr algn="ctr">
              <a:lnSpc>
                <a:spcPct val="150000"/>
              </a:lnSpc>
              <a:buFont typeface="Wingdings 2"/>
              <a:buNone/>
            </a:pPr>
            <a:r>
              <a:rPr lang="en-US" sz="1200" b="1" dirty="0"/>
              <a:t>Hampton University, VA</a:t>
            </a:r>
          </a:p>
          <a:p>
            <a:pPr algn="ctr">
              <a:lnSpc>
                <a:spcPct val="150000"/>
              </a:lnSpc>
              <a:buFont typeface="Wingdings 2"/>
              <a:buNone/>
            </a:pPr>
            <a:r>
              <a:rPr lang="en-US" sz="1200" b="1" dirty="0"/>
              <a:t>Harris-Stowe State University, MO</a:t>
            </a:r>
          </a:p>
          <a:p>
            <a:pPr algn="ctr">
              <a:lnSpc>
                <a:spcPct val="150000"/>
              </a:lnSpc>
              <a:buFont typeface="Wingdings 2"/>
              <a:buNone/>
            </a:pPr>
            <a:r>
              <a:rPr lang="en-US" sz="1200" b="1" dirty="0"/>
              <a:t>Houston-Tillotson, TX</a:t>
            </a:r>
          </a:p>
          <a:p>
            <a:pPr algn="ctr">
              <a:lnSpc>
                <a:spcPct val="150000"/>
              </a:lnSpc>
              <a:buFont typeface="Wingdings 2"/>
              <a:buNone/>
            </a:pPr>
            <a:r>
              <a:rPr lang="en-US" sz="1200" b="1" dirty="0"/>
              <a:t>Kentucky State University, KY</a:t>
            </a:r>
          </a:p>
          <a:p>
            <a:pPr algn="ctr">
              <a:lnSpc>
                <a:spcPct val="150000"/>
              </a:lnSpc>
              <a:buFont typeface="Wingdings 2"/>
              <a:buNone/>
            </a:pPr>
            <a:r>
              <a:rPr lang="en-US" sz="1200" b="1" dirty="0"/>
              <a:t>Lane College, TN</a:t>
            </a:r>
          </a:p>
          <a:p>
            <a:pPr algn="ctr">
              <a:lnSpc>
                <a:spcPct val="150000"/>
              </a:lnSpc>
              <a:buFont typeface="Wingdings 2"/>
              <a:buNone/>
            </a:pPr>
            <a:r>
              <a:rPr lang="en-US" sz="1200" b="1" dirty="0"/>
              <a:t>Lincoln University, MO</a:t>
            </a:r>
          </a:p>
          <a:p>
            <a:pPr algn="ctr">
              <a:lnSpc>
                <a:spcPct val="150000"/>
              </a:lnSpc>
              <a:buFont typeface="Wingdings 2"/>
              <a:buNone/>
            </a:pPr>
            <a:r>
              <a:rPr lang="en-US" sz="1200" b="1" dirty="0"/>
              <a:t>Lincoln University, PA</a:t>
            </a:r>
          </a:p>
          <a:p>
            <a:pPr algn="ctr">
              <a:lnSpc>
                <a:spcPct val="150000"/>
              </a:lnSpc>
              <a:buFont typeface="Wingdings 2"/>
              <a:buNone/>
            </a:pPr>
            <a:r>
              <a:rPr lang="en-US" sz="1200" b="1" dirty="0"/>
              <a:t>Mississippi Valley State University, MS</a:t>
            </a:r>
          </a:p>
          <a:p>
            <a:pPr algn="ctr">
              <a:lnSpc>
                <a:spcPct val="150000"/>
              </a:lnSpc>
              <a:buFont typeface="Wingdings 2"/>
              <a:buNone/>
            </a:pPr>
            <a:r>
              <a:rPr lang="en-US" sz="1200" b="1" dirty="0"/>
              <a:t>North Carolina Central University, NC</a:t>
            </a:r>
          </a:p>
          <a:p>
            <a:pPr algn="ctr">
              <a:lnSpc>
                <a:spcPct val="150000"/>
              </a:lnSpc>
              <a:buFont typeface="Wingdings 2"/>
              <a:buNone/>
            </a:pPr>
            <a:r>
              <a:rPr lang="en-US" sz="1200" b="1" dirty="0"/>
              <a:t>Shaw University, NC</a:t>
            </a:r>
          </a:p>
        </p:txBody>
      </p:sp>
      <p:sp>
        <p:nvSpPr>
          <p:cNvPr id="8" name="Content Placeholder 2"/>
          <p:cNvSpPr txBox="1">
            <a:spLocks/>
          </p:cNvSpPr>
          <p:nvPr/>
        </p:nvSpPr>
        <p:spPr>
          <a:xfrm>
            <a:off x="5852746" y="1526931"/>
            <a:ext cx="3200400" cy="5181600"/>
          </a:xfrm>
          <a:prstGeom prst="rect">
            <a:avLst/>
          </a:prstGeom>
        </p:spPr>
        <p:txBody>
          <a:bodyPr vert="horz" lIns="91440" tIns="91440" rtlCol="0">
            <a:noAutofit/>
          </a:bodyPr>
          <a:lstStyle>
            <a:lvl1pPr marL="438912" indent="-320040" algn="l" rtl="0" eaLnBrk="1" latinLnBrk="0" hangingPunct="1">
              <a:spcBef>
                <a:spcPts val="0"/>
              </a:spcBef>
              <a:buClr>
                <a:schemeClr val="accent1"/>
              </a:buClr>
              <a:buSzPct val="80000"/>
              <a:buFont typeface="Wingdings 2"/>
              <a:buChar char=""/>
              <a:defRPr kumimoji="0" sz="28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4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0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18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18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18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algn="ctr">
              <a:lnSpc>
                <a:spcPct val="150000"/>
              </a:lnSpc>
              <a:buNone/>
            </a:pPr>
            <a:endParaRPr lang="en-US" sz="1200" b="1" dirty="0"/>
          </a:p>
          <a:p>
            <a:pPr algn="ctr">
              <a:lnSpc>
                <a:spcPct val="150000"/>
              </a:lnSpc>
              <a:buNone/>
            </a:pPr>
            <a:r>
              <a:rPr lang="en-US" sz="1200" b="1" dirty="0"/>
              <a:t>Philander Smith College, AK</a:t>
            </a:r>
          </a:p>
          <a:p>
            <a:pPr algn="ctr">
              <a:lnSpc>
                <a:spcPct val="150000"/>
              </a:lnSpc>
              <a:buNone/>
            </a:pPr>
            <a:r>
              <a:rPr lang="en-US" sz="1200" b="1" dirty="0"/>
              <a:t>Southern University and A&amp;M College, LA</a:t>
            </a:r>
          </a:p>
          <a:p>
            <a:pPr algn="ctr">
              <a:lnSpc>
                <a:spcPct val="150000"/>
              </a:lnSpc>
              <a:buNone/>
            </a:pPr>
            <a:r>
              <a:rPr lang="en-US" sz="1200" b="1" dirty="0"/>
              <a:t>Southern University at New Orleans, LA</a:t>
            </a:r>
          </a:p>
          <a:p>
            <a:pPr algn="ctr">
              <a:lnSpc>
                <a:spcPct val="150000"/>
              </a:lnSpc>
              <a:buNone/>
            </a:pPr>
            <a:r>
              <a:rPr lang="en-US" sz="1200" b="1" dirty="0"/>
              <a:t>Stillman College, AL</a:t>
            </a:r>
          </a:p>
          <a:p>
            <a:pPr algn="ctr">
              <a:lnSpc>
                <a:spcPct val="150000"/>
              </a:lnSpc>
              <a:buNone/>
            </a:pPr>
            <a:r>
              <a:rPr lang="en-US" sz="1200" b="1" dirty="0"/>
              <a:t>Talladega College, AL</a:t>
            </a:r>
          </a:p>
          <a:p>
            <a:pPr algn="ctr">
              <a:lnSpc>
                <a:spcPct val="150000"/>
              </a:lnSpc>
              <a:buNone/>
            </a:pPr>
            <a:r>
              <a:rPr lang="en-US" sz="1200" b="1" dirty="0"/>
              <a:t>Tennessee State University, TN</a:t>
            </a:r>
          </a:p>
          <a:p>
            <a:pPr algn="ctr">
              <a:lnSpc>
                <a:spcPct val="150000"/>
              </a:lnSpc>
              <a:buNone/>
            </a:pPr>
            <a:r>
              <a:rPr lang="en-US" sz="1200" b="1" dirty="0"/>
              <a:t>Texas Southern University, TX</a:t>
            </a:r>
          </a:p>
          <a:p>
            <a:pPr algn="ctr">
              <a:lnSpc>
                <a:spcPct val="150000"/>
              </a:lnSpc>
              <a:buNone/>
            </a:pPr>
            <a:r>
              <a:rPr lang="en-US" sz="1200" b="1" dirty="0"/>
              <a:t>Tougaloo College, MS</a:t>
            </a:r>
          </a:p>
          <a:p>
            <a:pPr algn="ctr">
              <a:lnSpc>
                <a:spcPct val="150000"/>
              </a:lnSpc>
              <a:buNone/>
            </a:pPr>
            <a:r>
              <a:rPr lang="en-US" sz="1200" b="1" dirty="0"/>
              <a:t>Tuskegee University, AL</a:t>
            </a:r>
          </a:p>
          <a:p>
            <a:pPr algn="ctr">
              <a:lnSpc>
                <a:spcPct val="150000"/>
              </a:lnSpc>
              <a:buNone/>
            </a:pPr>
            <a:r>
              <a:rPr lang="en-US" sz="1200" b="1" dirty="0"/>
              <a:t>Virginia State University, VA</a:t>
            </a:r>
          </a:p>
          <a:p>
            <a:pPr algn="ctr">
              <a:lnSpc>
                <a:spcPct val="150000"/>
              </a:lnSpc>
              <a:buNone/>
            </a:pPr>
            <a:r>
              <a:rPr lang="en-US" sz="1200" b="1" dirty="0"/>
              <a:t>West Virginia State, WV</a:t>
            </a:r>
          </a:p>
          <a:p>
            <a:pPr algn="ctr">
              <a:lnSpc>
                <a:spcPct val="150000"/>
              </a:lnSpc>
              <a:buNone/>
            </a:pPr>
            <a:r>
              <a:rPr lang="en-US" sz="1200" b="1" dirty="0"/>
              <a:t>Wiley College, TX</a:t>
            </a:r>
          </a:p>
          <a:p>
            <a:pPr algn="ctr">
              <a:lnSpc>
                <a:spcPct val="150000"/>
              </a:lnSpc>
              <a:buNone/>
            </a:pPr>
            <a:r>
              <a:rPr lang="en-US" sz="1200" b="1" dirty="0"/>
              <a:t>Xavier University of Louisiana, LA</a:t>
            </a:r>
          </a:p>
          <a:p>
            <a:pPr algn="ctr">
              <a:lnSpc>
                <a:spcPct val="150000"/>
              </a:lnSpc>
              <a:buFont typeface="Wingdings 2"/>
              <a:buNone/>
            </a:pPr>
            <a:endParaRPr lang="en-US" sz="1200" b="1" dirty="0"/>
          </a:p>
          <a:p>
            <a:pPr algn="ctr">
              <a:lnSpc>
                <a:spcPct val="150000"/>
              </a:lnSpc>
              <a:buFont typeface="Wingdings 2"/>
              <a:buNone/>
            </a:pPr>
            <a:endParaRPr lang="en-US" sz="1200" b="1" dirty="0"/>
          </a:p>
        </p:txBody>
      </p:sp>
    </p:spTree>
    <p:extLst>
      <p:ext uri="{BB962C8B-B14F-4D97-AF65-F5344CB8AC3E}">
        <p14:creationId xmlns:p14="http://schemas.microsoft.com/office/powerpoint/2010/main" val="4203572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uskegee student picture.jpg"/>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rcRect l="25313" r="8284"/>
          <a:stretch/>
        </p:blipFill>
        <p:spPr>
          <a:xfrm>
            <a:off x="33309" y="1656654"/>
            <a:ext cx="2209800" cy="2461268"/>
          </a:xfrm>
        </p:spPr>
      </p:pic>
      <p:pic>
        <p:nvPicPr>
          <p:cNvPr id="2050" name="Picture 2" descr="C:\Users\hyoung\Desktop\Pics\HBCU_Stillman-agreement.jpg"/>
          <p:cNvPicPr>
            <a:picLocks noChangeAspect="1" noChangeArrowheads="1"/>
          </p:cNvPicPr>
          <p:nvPr/>
        </p:nvPicPr>
        <p:blipFill rotWithShape="1">
          <a:blip r:embed="rId4">
            <a:extLst>
              <a:ext uri="{28A0092B-C50C-407E-A947-70E740481C1C}">
                <a14:useLocalDpi xmlns:a14="http://schemas.microsoft.com/office/drawing/2010/main"/>
              </a:ext>
            </a:extLst>
          </a:blip>
          <a:srcRect l="18431" r="16732"/>
          <a:stretch/>
        </p:blipFill>
        <p:spPr bwMode="auto">
          <a:xfrm>
            <a:off x="6773216" y="1631534"/>
            <a:ext cx="2362200" cy="2486197"/>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6796087" y="4191000"/>
            <a:ext cx="2206868" cy="2486197"/>
          </a:xfrm>
          <a:prstGeom prst="rect">
            <a:avLst/>
          </a:prstGeom>
          <a:solidFill>
            <a:schemeClr val="tx2">
              <a:lumMod val="40000"/>
              <a:lumOff val="60000"/>
            </a:schemeClr>
          </a:solidFill>
        </p:spPr>
        <p:txBody>
          <a:bodyPr vert="horz" lIns="91440" rIns="45720" rtlCol="0" anchor="ctr">
            <a:norm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lstStyle>
          <a:p>
            <a:br>
              <a:rPr lang="en-US" sz="1300" dirty="0"/>
            </a:br>
            <a:br>
              <a:rPr lang="en-US" sz="1800" dirty="0"/>
            </a:br>
            <a:r>
              <a:rPr lang="en-US" sz="1600" dirty="0"/>
              <a:t>			</a:t>
            </a:r>
          </a:p>
        </p:txBody>
      </p:sp>
      <p:sp>
        <p:nvSpPr>
          <p:cNvPr id="9" name="Title 1"/>
          <p:cNvSpPr txBox="1">
            <a:spLocks/>
          </p:cNvSpPr>
          <p:nvPr/>
        </p:nvSpPr>
        <p:spPr>
          <a:xfrm>
            <a:off x="101162" y="4206585"/>
            <a:ext cx="2074094" cy="2486197"/>
          </a:xfrm>
          <a:prstGeom prst="rect">
            <a:avLst/>
          </a:prstGeom>
          <a:solidFill>
            <a:schemeClr val="tx2">
              <a:lumMod val="40000"/>
              <a:lumOff val="60000"/>
            </a:schemeClr>
          </a:solidFill>
        </p:spPr>
        <p:txBody>
          <a:bodyPr vert="horz" lIns="91440" rIns="45720" rtlCol="0" anchor="ctr">
            <a:norm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lstStyle>
          <a:p>
            <a:pPr algn="ctr"/>
            <a:r>
              <a:rPr lang="en-US" sz="1600" dirty="0"/>
              <a:t>                               </a:t>
            </a:r>
            <a:br>
              <a:rPr lang="en-US" sz="1800" dirty="0"/>
            </a:br>
            <a:br>
              <a:rPr lang="en-US" sz="1800" dirty="0"/>
            </a:br>
            <a:r>
              <a:rPr lang="en-US" sz="1600" dirty="0"/>
              <a:t>			</a:t>
            </a:r>
          </a:p>
        </p:txBody>
      </p:sp>
      <p:pic>
        <p:nvPicPr>
          <p:cNvPr id="10" name="Content Placeholder 3" descr="Talladega Picture of Students.jpg"/>
          <p:cNvPicPr>
            <a:picLocks noGrp="1" noChangeAspect="1"/>
          </p:cNvPicPr>
          <p:nvPr>
            <p:ph idx="1"/>
          </p:nvPr>
        </p:nvPicPr>
        <p:blipFill rotWithShape="1">
          <a:blip r:embed="rId5" cstate="print"/>
          <a:srcRect l="31051" r="20647"/>
          <a:stretch/>
        </p:blipFill>
        <p:spPr>
          <a:xfrm>
            <a:off x="2286001" y="1624732"/>
            <a:ext cx="2133600" cy="2517371"/>
          </a:xfrm>
        </p:spPr>
      </p:pic>
      <p:sp>
        <p:nvSpPr>
          <p:cNvPr id="11" name="Title 1"/>
          <p:cNvSpPr>
            <a:spLocks noGrp="1"/>
          </p:cNvSpPr>
          <p:nvPr>
            <p:ph type="title"/>
          </p:nvPr>
        </p:nvSpPr>
        <p:spPr>
          <a:xfrm>
            <a:off x="2285999" y="4206586"/>
            <a:ext cx="2117428" cy="2486197"/>
          </a:xfrm>
          <a:solidFill>
            <a:schemeClr val="tx2">
              <a:lumMod val="40000"/>
              <a:lumOff val="60000"/>
            </a:schemeClr>
          </a:solidFill>
        </p:spPr>
        <p:txBody>
          <a:bodyPr>
            <a:noAutofit/>
          </a:bodyPr>
          <a:lstStyle/>
          <a:p>
            <a:pPr algn="ctr"/>
            <a:br>
              <a:rPr lang="en-US" sz="1600" dirty="0"/>
            </a:br>
            <a:r>
              <a:rPr lang="en-US" sz="1600" dirty="0"/>
              <a:t>C</a:t>
            </a:r>
            <a:endParaRPr lang="en-US" sz="1200" dirty="0"/>
          </a:p>
        </p:txBody>
      </p:sp>
      <p:pic>
        <p:nvPicPr>
          <p:cNvPr id="12" name="Picture 2" descr="C:\Users\hyoung\Desktop\HBCU Project 2016-17\HBCU Partner Stuff\New Applications 2016-17\New Partners Folders\Alabama State University\Student Life 1600x1600.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474970" y="1631534"/>
            <a:ext cx="2242877" cy="2514439"/>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p:cNvSpPr txBox="1">
            <a:spLocks/>
          </p:cNvSpPr>
          <p:nvPr/>
        </p:nvSpPr>
        <p:spPr>
          <a:xfrm>
            <a:off x="4474970" y="4206585"/>
            <a:ext cx="2228222" cy="2486197"/>
          </a:xfrm>
          <a:prstGeom prst="rect">
            <a:avLst/>
          </a:prstGeom>
          <a:solidFill>
            <a:schemeClr val="tx2">
              <a:lumMod val="40000"/>
              <a:lumOff val="60000"/>
            </a:schemeClr>
          </a:solidFill>
        </p:spPr>
        <p:txBody>
          <a:bodyPr vert="horz" lIns="91440" rIns="45720" rtlCol="0" anchor="ctr">
            <a:norm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lstStyle>
          <a:p>
            <a:pPr algn="ctr"/>
            <a:br>
              <a:rPr lang="en-US" sz="1400" dirty="0"/>
            </a:br>
            <a:endParaRPr lang="en-US" sz="1200" dirty="0"/>
          </a:p>
        </p:txBody>
      </p:sp>
      <p:sp>
        <p:nvSpPr>
          <p:cNvPr id="2" name="TextBox 1"/>
          <p:cNvSpPr txBox="1"/>
          <p:nvPr/>
        </p:nvSpPr>
        <p:spPr>
          <a:xfrm>
            <a:off x="152400" y="4206585"/>
            <a:ext cx="1905000" cy="2400657"/>
          </a:xfrm>
          <a:prstGeom prst="rect">
            <a:avLst/>
          </a:prstGeom>
          <a:noFill/>
        </p:spPr>
        <p:txBody>
          <a:bodyPr wrap="square" rtlCol="0">
            <a:spAutoFit/>
          </a:bodyPr>
          <a:lstStyle/>
          <a:p>
            <a:pPr algn="ctr"/>
            <a:r>
              <a:rPr lang="en-US" sz="1000" b="1" dirty="0"/>
              <a:t>Tuskegee University</a:t>
            </a:r>
          </a:p>
          <a:p>
            <a:pPr algn="ctr"/>
            <a:r>
              <a:rPr lang="en-US" sz="1000" dirty="0"/>
              <a:t>Private -Tuskegee, Alabama</a:t>
            </a:r>
          </a:p>
          <a:p>
            <a:pPr algn="ctr"/>
            <a:r>
              <a:rPr lang="en-US" sz="1000" dirty="0"/>
              <a:t>Enrollment: 3,050</a:t>
            </a:r>
          </a:p>
          <a:p>
            <a:pPr algn="ctr"/>
            <a:r>
              <a:rPr lang="en-US" sz="1000" dirty="0"/>
              <a:t>Gender:61/39%(Female)</a:t>
            </a:r>
          </a:p>
          <a:p>
            <a:pPr algn="ctr"/>
            <a:r>
              <a:rPr lang="en-US" sz="1000" dirty="0"/>
              <a:t>Student-Faculty Ratio:13:1</a:t>
            </a:r>
          </a:p>
          <a:p>
            <a:pPr algn="ctr"/>
            <a:r>
              <a:rPr lang="en-US" sz="1000" dirty="0"/>
              <a:t>Average Class  Size: 20</a:t>
            </a:r>
          </a:p>
          <a:p>
            <a:pPr algn="ctr"/>
            <a:r>
              <a:rPr lang="en-US" sz="1000" dirty="0"/>
              <a:t>Cost: $42,000</a:t>
            </a:r>
          </a:p>
          <a:p>
            <a:pPr algn="ctr"/>
            <a:r>
              <a:rPr lang="en-US" sz="1000" dirty="0"/>
              <a:t>Degree Programs: 68</a:t>
            </a:r>
          </a:p>
          <a:p>
            <a:pPr algn="ctr"/>
            <a:endParaRPr lang="en-US" sz="1000" dirty="0"/>
          </a:p>
          <a:p>
            <a:pPr algn="ctr"/>
            <a:r>
              <a:rPr lang="en-US" sz="1000" dirty="0"/>
              <a:t>FACT:</a:t>
            </a:r>
          </a:p>
          <a:p>
            <a:pPr algn="ctr"/>
            <a:r>
              <a:rPr lang="en-US" sz="1000" dirty="0"/>
              <a:t>Tuskegee Univ. produces 75% of African American Veterinarians in the world </a:t>
            </a:r>
          </a:p>
          <a:p>
            <a:pPr algn="ctr"/>
            <a:endParaRPr lang="en-US" sz="1000" dirty="0"/>
          </a:p>
          <a:p>
            <a:pPr algn="ctr"/>
            <a:endParaRPr lang="en-US" sz="1000" dirty="0"/>
          </a:p>
        </p:txBody>
      </p:sp>
      <p:sp>
        <p:nvSpPr>
          <p:cNvPr id="3" name="TextBox 2"/>
          <p:cNvSpPr txBox="1"/>
          <p:nvPr/>
        </p:nvSpPr>
        <p:spPr>
          <a:xfrm>
            <a:off x="533400" y="223563"/>
            <a:ext cx="7543800" cy="954107"/>
          </a:xfrm>
          <a:prstGeom prst="rect">
            <a:avLst/>
          </a:prstGeom>
          <a:noFill/>
        </p:spPr>
        <p:txBody>
          <a:bodyPr wrap="square" rtlCol="0">
            <a:spAutoFit/>
          </a:bodyPr>
          <a:lstStyle/>
          <a:p>
            <a:pPr algn="ctr"/>
            <a:r>
              <a:rPr lang="en-US" sz="2800" b="1" dirty="0">
                <a:latin typeface="Adobe Fan Heiti Std B" panose="020B0700000000000000" pitchFamily="34" charset="-128"/>
                <a:ea typeface="Adobe Fan Heiti Std B" panose="020B0700000000000000" pitchFamily="34" charset="-128"/>
              </a:rPr>
              <a:t>Partner HBCUs In The </a:t>
            </a:r>
          </a:p>
          <a:p>
            <a:pPr algn="ctr"/>
            <a:r>
              <a:rPr lang="en-US" sz="2800" b="1" dirty="0">
                <a:latin typeface="Adobe Fan Heiti Std B" panose="020B0700000000000000" pitchFamily="34" charset="-128"/>
                <a:ea typeface="Adobe Fan Heiti Std B" panose="020B0700000000000000" pitchFamily="34" charset="-128"/>
              </a:rPr>
              <a:t>State of Alabama </a:t>
            </a:r>
          </a:p>
        </p:txBody>
      </p:sp>
      <p:sp>
        <p:nvSpPr>
          <p:cNvPr id="14" name="TextBox 13"/>
          <p:cNvSpPr txBox="1"/>
          <p:nvPr/>
        </p:nvSpPr>
        <p:spPr>
          <a:xfrm>
            <a:off x="2382450" y="4210447"/>
            <a:ext cx="1978219" cy="2246769"/>
          </a:xfrm>
          <a:prstGeom prst="rect">
            <a:avLst/>
          </a:prstGeom>
          <a:noFill/>
        </p:spPr>
        <p:txBody>
          <a:bodyPr wrap="square" rtlCol="0">
            <a:spAutoFit/>
          </a:bodyPr>
          <a:lstStyle/>
          <a:p>
            <a:pPr algn="ctr"/>
            <a:r>
              <a:rPr lang="en-US" sz="1000" b="1" dirty="0"/>
              <a:t>Talladega College</a:t>
            </a:r>
          </a:p>
          <a:p>
            <a:pPr algn="ctr"/>
            <a:r>
              <a:rPr lang="en-US" sz="1000" dirty="0"/>
              <a:t>Private - Talladega, Alabama</a:t>
            </a:r>
          </a:p>
          <a:p>
            <a:pPr algn="ctr"/>
            <a:r>
              <a:rPr lang="en-US" sz="1000" dirty="0"/>
              <a:t>Enrollment: 782</a:t>
            </a:r>
          </a:p>
          <a:p>
            <a:pPr algn="ctr"/>
            <a:r>
              <a:rPr lang="en-US" sz="1000" dirty="0"/>
              <a:t>Gender:53/47 (Female)</a:t>
            </a:r>
          </a:p>
          <a:p>
            <a:pPr algn="ctr"/>
            <a:r>
              <a:rPr lang="en-US" sz="1000" dirty="0"/>
              <a:t>Student-Faculty Ratio: 12:1</a:t>
            </a:r>
          </a:p>
          <a:p>
            <a:pPr algn="ctr"/>
            <a:r>
              <a:rPr lang="en-US" sz="1000" dirty="0"/>
              <a:t>Average Class Size: 20</a:t>
            </a:r>
          </a:p>
          <a:p>
            <a:pPr algn="ctr"/>
            <a:r>
              <a:rPr lang="en-US" sz="1000" dirty="0"/>
              <a:t>Cost:$19,000</a:t>
            </a:r>
          </a:p>
          <a:p>
            <a:pPr algn="ctr"/>
            <a:r>
              <a:rPr lang="en-US" sz="1000" dirty="0"/>
              <a:t>Degree Programs: 17</a:t>
            </a:r>
          </a:p>
          <a:p>
            <a:pPr algn="ctr"/>
            <a:endParaRPr lang="en-US" sz="1000" dirty="0"/>
          </a:p>
          <a:p>
            <a:pPr algn="ctr"/>
            <a:r>
              <a:rPr lang="en-US" sz="1000" dirty="0"/>
              <a:t>FACT:</a:t>
            </a:r>
          </a:p>
          <a:p>
            <a:pPr algn="ctr"/>
            <a:r>
              <a:rPr lang="en-US" sz="1000" dirty="0"/>
              <a:t>Talladega is home of the Amistad Murals by artist Hale Woodruff</a:t>
            </a:r>
          </a:p>
          <a:p>
            <a:pPr algn="ctr"/>
            <a:endParaRPr lang="en-US" sz="1000" dirty="0"/>
          </a:p>
          <a:p>
            <a:pPr algn="ctr"/>
            <a:endParaRPr lang="en-US" sz="1000" dirty="0"/>
          </a:p>
        </p:txBody>
      </p:sp>
      <p:sp>
        <p:nvSpPr>
          <p:cNvPr id="15" name="TextBox 14"/>
          <p:cNvSpPr txBox="1"/>
          <p:nvPr/>
        </p:nvSpPr>
        <p:spPr>
          <a:xfrm>
            <a:off x="4564363" y="4210148"/>
            <a:ext cx="2024529" cy="2246769"/>
          </a:xfrm>
          <a:prstGeom prst="rect">
            <a:avLst/>
          </a:prstGeom>
          <a:noFill/>
        </p:spPr>
        <p:txBody>
          <a:bodyPr wrap="square" rtlCol="0">
            <a:spAutoFit/>
          </a:bodyPr>
          <a:lstStyle/>
          <a:p>
            <a:pPr algn="ctr"/>
            <a:r>
              <a:rPr lang="en-US" sz="1000" b="1" dirty="0"/>
              <a:t>Alabama State University</a:t>
            </a:r>
          </a:p>
          <a:p>
            <a:pPr algn="ctr"/>
            <a:r>
              <a:rPr lang="en-US" sz="1000" dirty="0"/>
              <a:t>Public - Montgomery, Alabama</a:t>
            </a:r>
          </a:p>
          <a:p>
            <a:pPr algn="ctr"/>
            <a:r>
              <a:rPr lang="en-US" sz="1000" dirty="0"/>
              <a:t>Enrollment: 4190</a:t>
            </a:r>
          </a:p>
          <a:p>
            <a:pPr algn="ctr"/>
            <a:r>
              <a:rPr lang="en-US" sz="1000" dirty="0"/>
              <a:t>Gender:62/38 (Female)</a:t>
            </a:r>
          </a:p>
          <a:p>
            <a:pPr algn="ctr"/>
            <a:r>
              <a:rPr lang="en-US" sz="1000" dirty="0"/>
              <a:t>Student-Faculty Ratio: 15:1</a:t>
            </a:r>
          </a:p>
          <a:p>
            <a:pPr algn="ctr"/>
            <a:r>
              <a:rPr lang="en-US" sz="1000" dirty="0"/>
              <a:t>Average Class Size: 20-45</a:t>
            </a:r>
          </a:p>
          <a:p>
            <a:pPr algn="ctr"/>
            <a:r>
              <a:rPr lang="en-US" sz="1000" dirty="0"/>
              <a:t>Cost:$31,000</a:t>
            </a:r>
            <a:endParaRPr lang="en-US" sz="1000" dirty="0">
              <a:solidFill>
                <a:srgbClr val="FF0000"/>
              </a:solidFill>
            </a:endParaRPr>
          </a:p>
          <a:p>
            <a:pPr algn="ctr"/>
            <a:r>
              <a:rPr lang="en-US" sz="1000" dirty="0"/>
              <a:t>Degree Programs: 63</a:t>
            </a:r>
          </a:p>
          <a:p>
            <a:pPr algn="ctr"/>
            <a:endParaRPr lang="en-US" sz="1000" dirty="0"/>
          </a:p>
          <a:p>
            <a:pPr algn="ctr"/>
            <a:r>
              <a:rPr lang="en-US" sz="1000" dirty="0"/>
              <a:t>FACT:</a:t>
            </a:r>
          </a:p>
          <a:p>
            <a:pPr algn="ctr"/>
            <a:r>
              <a:rPr lang="en-US" sz="1000" dirty="0"/>
              <a:t>ASU was founded by nine free slaves with $500 </a:t>
            </a:r>
          </a:p>
          <a:p>
            <a:pPr algn="ctr"/>
            <a:endParaRPr lang="en-US" sz="1000" dirty="0"/>
          </a:p>
          <a:p>
            <a:pPr algn="ctr"/>
            <a:endParaRPr lang="en-US" sz="1000" dirty="0"/>
          </a:p>
        </p:txBody>
      </p:sp>
      <p:sp>
        <p:nvSpPr>
          <p:cNvPr id="16" name="TextBox 15"/>
          <p:cNvSpPr txBox="1"/>
          <p:nvPr/>
        </p:nvSpPr>
        <p:spPr>
          <a:xfrm>
            <a:off x="6885480" y="4249312"/>
            <a:ext cx="2024529" cy="2246769"/>
          </a:xfrm>
          <a:prstGeom prst="rect">
            <a:avLst/>
          </a:prstGeom>
          <a:noFill/>
        </p:spPr>
        <p:txBody>
          <a:bodyPr wrap="square" rtlCol="0">
            <a:spAutoFit/>
          </a:bodyPr>
          <a:lstStyle/>
          <a:p>
            <a:pPr algn="ctr"/>
            <a:r>
              <a:rPr lang="en-US" sz="1000" b="1" dirty="0"/>
              <a:t>Stillman College</a:t>
            </a:r>
          </a:p>
          <a:p>
            <a:pPr algn="ctr"/>
            <a:r>
              <a:rPr lang="en-US" sz="1000" dirty="0"/>
              <a:t>Private - Talladega, Alabama</a:t>
            </a:r>
          </a:p>
          <a:p>
            <a:pPr algn="ctr"/>
            <a:r>
              <a:rPr lang="en-US" sz="1000" dirty="0"/>
              <a:t>Enrollment: 690</a:t>
            </a:r>
          </a:p>
          <a:p>
            <a:pPr algn="ctr"/>
            <a:r>
              <a:rPr lang="en-US" sz="1000" dirty="0"/>
              <a:t>Gender:55/45 (Female)</a:t>
            </a:r>
          </a:p>
          <a:p>
            <a:pPr algn="ctr"/>
            <a:r>
              <a:rPr lang="en-US" sz="1000" dirty="0"/>
              <a:t>Student-Faculty Ratio:17:1</a:t>
            </a:r>
          </a:p>
          <a:p>
            <a:pPr algn="ctr"/>
            <a:r>
              <a:rPr lang="en-US" sz="1000" dirty="0"/>
              <a:t>Average Class Size: 10-15</a:t>
            </a:r>
          </a:p>
          <a:p>
            <a:pPr algn="ctr"/>
            <a:r>
              <a:rPr lang="en-US" sz="1000" dirty="0"/>
              <a:t>Cost:$23,000</a:t>
            </a:r>
          </a:p>
          <a:p>
            <a:pPr algn="ctr"/>
            <a:r>
              <a:rPr lang="en-US" sz="1000" dirty="0"/>
              <a:t>Degree Programs: 17</a:t>
            </a:r>
          </a:p>
          <a:p>
            <a:pPr algn="ctr"/>
            <a:endParaRPr lang="en-US" sz="1000" dirty="0"/>
          </a:p>
          <a:p>
            <a:pPr algn="ctr"/>
            <a:r>
              <a:rPr lang="en-US" sz="1000" dirty="0"/>
              <a:t>FACT:</a:t>
            </a:r>
          </a:p>
          <a:p>
            <a:pPr algn="ctr"/>
            <a:r>
              <a:rPr lang="en-US" sz="1000" dirty="0"/>
              <a:t>The renowned Stillman College Choir has performed all over the US and abroad </a:t>
            </a:r>
          </a:p>
          <a:p>
            <a:pPr algn="ctr"/>
            <a:endParaRPr lang="en-US" sz="10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descr="philander smith students.jpg"/>
          <p:cNvPicPr>
            <a:picLocks noGrp="1" noChangeAspect="1"/>
          </p:cNvPicPr>
          <p:nvPr>
            <p:ph sz="half" idx="1"/>
          </p:nvPr>
        </p:nvPicPr>
        <p:blipFill rotWithShape="1">
          <a:blip r:embed="rId2" cstate="email">
            <a:extLst>
              <a:ext uri="{28A0092B-C50C-407E-A947-70E740481C1C}">
                <a14:useLocalDpi xmlns:a14="http://schemas.microsoft.com/office/drawing/2010/main"/>
              </a:ext>
            </a:extLst>
          </a:blip>
          <a:srcRect l="17583" r="21630"/>
          <a:stretch/>
        </p:blipFill>
        <p:spPr>
          <a:xfrm>
            <a:off x="130177" y="1601173"/>
            <a:ext cx="2141593" cy="2554085"/>
          </a:xfrm>
        </p:spPr>
      </p:pic>
      <p:sp>
        <p:nvSpPr>
          <p:cNvPr id="9" name="Title 1"/>
          <p:cNvSpPr>
            <a:spLocks noGrp="1"/>
          </p:cNvSpPr>
          <p:nvPr>
            <p:ph type="title"/>
          </p:nvPr>
        </p:nvSpPr>
        <p:spPr>
          <a:xfrm>
            <a:off x="84193" y="4205814"/>
            <a:ext cx="2177845" cy="2460300"/>
          </a:xfrm>
          <a:solidFill>
            <a:schemeClr val="tx2">
              <a:lumMod val="40000"/>
              <a:lumOff val="60000"/>
            </a:schemeClr>
          </a:solidFill>
        </p:spPr>
        <p:txBody>
          <a:bodyPr>
            <a:normAutofit/>
          </a:bodyPr>
          <a:lstStyle/>
          <a:p>
            <a:pPr algn="ctr"/>
            <a:br>
              <a:rPr lang="en-US" sz="1600" dirty="0"/>
            </a:br>
            <a:br>
              <a:rPr lang="en-US" sz="1600" dirty="0"/>
            </a:br>
            <a:br>
              <a:rPr lang="en-US" sz="1600" dirty="0"/>
            </a:br>
            <a:r>
              <a:rPr lang="en-US" sz="1800" dirty="0"/>
              <a:t>	</a:t>
            </a:r>
            <a:br>
              <a:rPr lang="en-US" sz="1600" dirty="0"/>
            </a:br>
            <a:br>
              <a:rPr lang="en-US" sz="1600" dirty="0"/>
            </a:br>
            <a:r>
              <a:rPr lang="en-US" sz="1600" dirty="0"/>
              <a:t>  </a:t>
            </a:r>
            <a:br>
              <a:rPr lang="en-US" sz="1600" dirty="0"/>
            </a:br>
            <a:br>
              <a:rPr lang="en-US" sz="1600" dirty="0"/>
            </a:br>
            <a:endParaRPr lang="en-US" sz="1600" dirty="0"/>
          </a:p>
        </p:txBody>
      </p:sp>
      <p:pic>
        <p:nvPicPr>
          <p:cNvPr id="10"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8818" r="20247"/>
          <a:stretch/>
        </p:blipFill>
        <p:spPr bwMode="auto">
          <a:xfrm>
            <a:off x="2283552" y="1595481"/>
            <a:ext cx="2216349" cy="2554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a:xfrm>
            <a:off x="2299765" y="4205814"/>
            <a:ext cx="2200136" cy="2460300"/>
          </a:xfrm>
          <a:prstGeom prst="rect">
            <a:avLst/>
          </a:prstGeom>
          <a:solidFill>
            <a:schemeClr val="tx2">
              <a:lumMod val="40000"/>
              <a:lumOff val="60000"/>
            </a:schemeClr>
          </a:solidFill>
        </p:spPr>
        <p:txBody>
          <a:bodyPr vert="horz" lIns="91440" rIns="45720" rtlCol="0" anchor="ctr">
            <a:normAutofit fontScale="85000" lnSpcReduction="20000"/>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lstStyle>
          <a:p>
            <a:endParaRPr lang="en-US" sz="5600" dirty="0"/>
          </a:p>
          <a:p>
            <a:pPr algn="ctr"/>
            <a:r>
              <a:rPr lang="en-US" sz="4800" dirty="0"/>
              <a:t>	</a:t>
            </a:r>
            <a:br>
              <a:rPr lang="en-US" sz="4800" dirty="0"/>
            </a:br>
            <a:br>
              <a:rPr lang="en-US" sz="4000" dirty="0"/>
            </a:br>
            <a:r>
              <a:rPr lang="en-US" sz="4000" dirty="0"/>
              <a:t>  </a:t>
            </a:r>
            <a:br>
              <a:rPr lang="en-US" sz="1600" dirty="0"/>
            </a:br>
            <a:br>
              <a:rPr lang="en-US" sz="1600" dirty="0"/>
            </a:br>
            <a:endParaRPr lang="en-US" sz="1600" dirty="0"/>
          </a:p>
        </p:txBody>
      </p:sp>
      <p:pic>
        <p:nvPicPr>
          <p:cNvPr id="12" name="Picture 2" descr="C:\Users\hyoung\Desktop\HBCU Project 2016-17\HBCU Partner Stuff\New Applications 2016-17\New Partners Folders\Harris-Stowe State University\HSSU Pic.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1999" y="1597429"/>
            <a:ext cx="2201841" cy="2554085"/>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p:cNvSpPr txBox="1">
            <a:spLocks/>
          </p:cNvSpPr>
          <p:nvPr/>
        </p:nvSpPr>
        <p:spPr>
          <a:xfrm>
            <a:off x="4572000" y="4205814"/>
            <a:ext cx="2201841" cy="2460300"/>
          </a:xfrm>
          <a:prstGeom prst="rect">
            <a:avLst/>
          </a:prstGeom>
          <a:solidFill>
            <a:schemeClr val="tx2">
              <a:lumMod val="40000"/>
              <a:lumOff val="60000"/>
            </a:schemeClr>
          </a:solidFill>
        </p:spPr>
        <p:txBody>
          <a:bodyPr vert="horz" lIns="91440" rIns="45720" rtlCol="0" anchor="ctr">
            <a:normAutofit fontScale="97500"/>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lstStyle>
          <a:p>
            <a:pPr algn="ctr"/>
            <a:br>
              <a:rPr lang="en-US" sz="1800" dirty="0"/>
            </a:br>
            <a:br>
              <a:rPr lang="en-US" sz="1300" dirty="0"/>
            </a:br>
            <a:endParaRPr lang="en-US" sz="1300" dirty="0"/>
          </a:p>
        </p:txBody>
      </p:sp>
      <p:pic>
        <p:nvPicPr>
          <p:cNvPr id="14" name="Content Placeholder 7" descr="Lincoln U picture with students.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45938" y="1597429"/>
            <a:ext cx="2151790" cy="2514600"/>
          </a:xfrm>
          <a:prstGeom prst="rect">
            <a:avLst/>
          </a:prstGeom>
        </p:spPr>
      </p:pic>
      <p:sp>
        <p:nvSpPr>
          <p:cNvPr id="15" name="Title 1"/>
          <p:cNvSpPr txBox="1">
            <a:spLocks/>
          </p:cNvSpPr>
          <p:nvPr/>
        </p:nvSpPr>
        <p:spPr>
          <a:xfrm>
            <a:off x="6845938" y="4205814"/>
            <a:ext cx="2169375" cy="2441171"/>
          </a:xfrm>
          <a:prstGeom prst="rect">
            <a:avLst/>
          </a:prstGeom>
          <a:solidFill>
            <a:schemeClr val="tx2">
              <a:lumMod val="40000"/>
              <a:lumOff val="60000"/>
            </a:schemeClr>
          </a:solidFill>
        </p:spPr>
        <p:txBody>
          <a:bodyPr vert="horz" lIns="91440" rIns="45720" rtlCol="0" anchor="ctr">
            <a:norm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lstStyle>
          <a:p>
            <a:pPr algn="ctr"/>
            <a:br>
              <a:rPr lang="en-US" sz="1700" dirty="0"/>
            </a:br>
            <a:br>
              <a:rPr lang="en-US" sz="1400" dirty="0"/>
            </a:br>
            <a:endParaRPr lang="en-US" sz="1400" dirty="0"/>
          </a:p>
        </p:txBody>
      </p:sp>
      <p:sp>
        <p:nvSpPr>
          <p:cNvPr id="16" name="TextBox 15"/>
          <p:cNvSpPr txBox="1"/>
          <p:nvPr/>
        </p:nvSpPr>
        <p:spPr>
          <a:xfrm>
            <a:off x="171970" y="4227695"/>
            <a:ext cx="2002289" cy="2400657"/>
          </a:xfrm>
          <a:prstGeom prst="rect">
            <a:avLst/>
          </a:prstGeom>
          <a:noFill/>
        </p:spPr>
        <p:txBody>
          <a:bodyPr wrap="square" rtlCol="0">
            <a:spAutoFit/>
          </a:bodyPr>
          <a:lstStyle/>
          <a:p>
            <a:pPr algn="ctr"/>
            <a:r>
              <a:rPr lang="en-US" sz="1000" b="1" dirty="0"/>
              <a:t>Philander Smith College</a:t>
            </a:r>
          </a:p>
          <a:p>
            <a:pPr algn="ctr"/>
            <a:r>
              <a:rPr lang="en-US" sz="1000" dirty="0"/>
              <a:t>Private – Little Rock, Arkansas</a:t>
            </a:r>
          </a:p>
          <a:p>
            <a:pPr algn="ctr"/>
            <a:r>
              <a:rPr lang="en-US" sz="1000" dirty="0"/>
              <a:t>Enrollment: 890</a:t>
            </a:r>
          </a:p>
          <a:p>
            <a:pPr algn="ctr"/>
            <a:r>
              <a:rPr lang="en-US" sz="1000" dirty="0"/>
              <a:t>Gender: 62/38% (Female)</a:t>
            </a:r>
          </a:p>
          <a:p>
            <a:pPr algn="ctr"/>
            <a:r>
              <a:rPr lang="en-US" sz="1000" dirty="0"/>
              <a:t>Student-Faculty Ratio:16:1</a:t>
            </a:r>
          </a:p>
          <a:p>
            <a:pPr algn="ctr"/>
            <a:r>
              <a:rPr lang="en-US" sz="1000" dirty="0"/>
              <a:t>Average Class Size: 20</a:t>
            </a:r>
          </a:p>
          <a:p>
            <a:pPr algn="ctr"/>
            <a:r>
              <a:rPr lang="en-US" sz="1000" dirty="0"/>
              <a:t>Cost:$21,000</a:t>
            </a:r>
          </a:p>
          <a:p>
            <a:pPr algn="ctr"/>
            <a:r>
              <a:rPr lang="en-US" sz="1000" dirty="0"/>
              <a:t>Degree Programs: 20</a:t>
            </a:r>
          </a:p>
          <a:p>
            <a:pPr algn="ctr"/>
            <a:endParaRPr lang="en-US" sz="1000" dirty="0"/>
          </a:p>
          <a:p>
            <a:pPr algn="ctr"/>
            <a:r>
              <a:rPr lang="en-US" sz="1000" dirty="0"/>
              <a:t>FACT:</a:t>
            </a:r>
          </a:p>
          <a:p>
            <a:pPr algn="ctr"/>
            <a:r>
              <a:rPr lang="en-US" sz="1000" dirty="0"/>
              <a:t>In Feb. 2019 Alpha Kappa Alpha presented PSC with a first installment Endowment of $100,000</a:t>
            </a:r>
          </a:p>
          <a:p>
            <a:pPr algn="ctr"/>
            <a:endParaRPr lang="en-US" sz="1000" dirty="0"/>
          </a:p>
        </p:txBody>
      </p:sp>
      <p:sp>
        <p:nvSpPr>
          <p:cNvPr id="17" name="TextBox 16"/>
          <p:cNvSpPr txBox="1"/>
          <p:nvPr/>
        </p:nvSpPr>
        <p:spPr>
          <a:xfrm>
            <a:off x="2363670" y="4149566"/>
            <a:ext cx="2024529" cy="2708434"/>
          </a:xfrm>
          <a:prstGeom prst="rect">
            <a:avLst/>
          </a:prstGeom>
          <a:noFill/>
        </p:spPr>
        <p:txBody>
          <a:bodyPr wrap="square" rtlCol="0">
            <a:spAutoFit/>
          </a:bodyPr>
          <a:lstStyle/>
          <a:p>
            <a:pPr algn="ctr"/>
            <a:r>
              <a:rPr lang="en-US" sz="1000" b="1" dirty="0"/>
              <a:t>Arkansas Baptist College</a:t>
            </a:r>
          </a:p>
          <a:p>
            <a:pPr algn="ctr"/>
            <a:r>
              <a:rPr lang="en-US" sz="1000" dirty="0"/>
              <a:t>Private – Little Rock, Arkansas</a:t>
            </a:r>
          </a:p>
          <a:p>
            <a:pPr algn="ctr"/>
            <a:r>
              <a:rPr lang="en-US" sz="1000" dirty="0"/>
              <a:t>Enrollment: 590</a:t>
            </a:r>
          </a:p>
          <a:p>
            <a:pPr algn="ctr"/>
            <a:r>
              <a:rPr lang="en-US" sz="1000" dirty="0"/>
              <a:t>Gender:63/37% (Male)</a:t>
            </a:r>
          </a:p>
          <a:p>
            <a:pPr algn="ctr"/>
            <a:r>
              <a:rPr lang="en-US" sz="1000" dirty="0"/>
              <a:t>Student-Faculty Ratio:22:1</a:t>
            </a:r>
          </a:p>
          <a:p>
            <a:pPr algn="ctr"/>
            <a:r>
              <a:rPr lang="en-US" sz="1000" dirty="0"/>
              <a:t>Average Class Size: 25</a:t>
            </a:r>
          </a:p>
          <a:p>
            <a:pPr algn="ctr"/>
            <a:r>
              <a:rPr lang="en-US" sz="1000" dirty="0"/>
              <a:t>Cost:$ 17,000</a:t>
            </a:r>
          </a:p>
          <a:p>
            <a:pPr algn="ctr"/>
            <a:r>
              <a:rPr lang="en-US" sz="1000" dirty="0"/>
              <a:t>Degree Programs: 13</a:t>
            </a:r>
          </a:p>
          <a:p>
            <a:pPr algn="ctr"/>
            <a:endParaRPr lang="en-US" sz="1000" dirty="0"/>
          </a:p>
          <a:p>
            <a:pPr algn="ctr"/>
            <a:r>
              <a:rPr lang="en-US" sz="1000" dirty="0"/>
              <a:t>FACT:</a:t>
            </a:r>
          </a:p>
          <a:p>
            <a:pPr algn="ctr"/>
            <a:r>
              <a:rPr lang="en-US" sz="1000" dirty="0"/>
              <a:t>The Main Building on campus, built in 1893, is one of the oldest surviving academic buildings in the state, and was listed on the National Register of Historic Places in 1976</a:t>
            </a:r>
          </a:p>
          <a:p>
            <a:pPr algn="ctr"/>
            <a:endParaRPr lang="en-US" sz="1000" dirty="0"/>
          </a:p>
        </p:txBody>
      </p:sp>
      <p:sp>
        <p:nvSpPr>
          <p:cNvPr id="18" name="TextBox 17"/>
          <p:cNvSpPr txBox="1"/>
          <p:nvPr/>
        </p:nvSpPr>
        <p:spPr>
          <a:xfrm>
            <a:off x="4660654" y="4227695"/>
            <a:ext cx="2024529" cy="2554545"/>
          </a:xfrm>
          <a:prstGeom prst="rect">
            <a:avLst/>
          </a:prstGeom>
          <a:noFill/>
        </p:spPr>
        <p:txBody>
          <a:bodyPr wrap="square" rtlCol="0">
            <a:spAutoFit/>
          </a:bodyPr>
          <a:lstStyle/>
          <a:p>
            <a:pPr algn="ctr"/>
            <a:r>
              <a:rPr lang="en-US" sz="1000" b="1" dirty="0"/>
              <a:t>Harris Stowe State University</a:t>
            </a:r>
          </a:p>
          <a:p>
            <a:pPr algn="ctr"/>
            <a:r>
              <a:rPr lang="en-US" sz="1000" dirty="0"/>
              <a:t>Public – St. Louis, Missouri </a:t>
            </a:r>
          </a:p>
          <a:p>
            <a:pPr algn="ctr"/>
            <a:r>
              <a:rPr lang="en-US" sz="1000" dirty="0"/>
              <a:t>Enrollment: 1700</a:t>
            </a:r>
          </a:p>
          <a:p>
            <a:pPr algn="ctr"/>
            <a:r>
              <a:rPr lang="en-US" sz="1000" dirty="0"/>
              <a:t>Gender: 67/33% (Female)</a:t>
            </a:r>
          </a:p>
          <a:p>
            <a:pPr algn="ctr"/>
            <a:r>
              <a:rPr lang="en-US" sz="1000" dirty="0"/>
              <a:t>Student-Faculty Ratio: 15:1</a:t>
            </a:r>
          </a:p>
          <a:p>
            <a:pPr algn="ctr"/>
            <a:r>
              <a:rPr lang="en-US" sz="1000" dirty="0"/>
              <a:t>Average Class Size: 30</a:t>
            </a:r>
          </a:p>
          <a:p>
            <a:pPr algn="ctr"/>
            <a:r>
              <a:rPr lang="en-US" sz="1000" dirty="0"/>
              <a:t>Cost:$20,000</a:t>
            </a:r>
          </a:p>
          <a:p>
            <a:pPr algn="ctr"/>
            <a:r>
              <a:rPr lang="en-US" sz="1000" dirty="0">
                <a:solidFill>
                  <a:srgbClr val="FF0000"/>
                </a:solidFill>
              </a:rPr>
              <a:t>In-State Tuition Offered</a:t>
            </a:r>
            <a:endParaRPr lang="en-US" sz="1000" dirty="0"/>
          </a:p>
          <a:p>
            <a:pPr algn="ctr"/>
            <a:r>
              <a:rPr lang="en-US" sz="1000" dirty="0"/>
              <a:t>Degree Programs: 50</a:t>
            </a:r>
          </a:p>
          <a:p>
            <a:pPr algn="ctr"/>
            <a:endParaRPr lang="en-US" sz="1000" dirty="0"/>
          </a:p>
          <a:p>
            <a:pPr algn="ctr"/>
            <a:r>
              <a:rPr lang="en-US" sz="1000" dirty="0"/>
              <a:t>FACT:</a:t>
            </a:r>
          </a:p>
          <a:p>
            <a:pPr algn="ctr"/>
            <a:r>
              <a:rPr lang="en-US" sz="1000" dirty="0"/>
              <a:t>The University has more than doubled its degree production of STEM graduates between 2003-08 and 2008-2015</a:t>
            </a:r>
          </a:p>
          <a:p>
            <a:pPr algn="ctr"/>
            <a:endParaRPr lang="en-US" sz="1000" dirty="0"/>
          </a:p>
        </p:txBody>
      </p:sp>
      <p:sp>
        <p:nvSpPr>
          <p:cNvPr id="19" name="TextBox 18"/>
          <p:cNvSpPr txBox="1"/>
          <p:nvPr/>
        </p:nvSpPr>
        <p:spPr>
          <a:xfrm>
            <a:off x="6931233" y="4227695"/>
            <a:ext cx="1981200" cy="2554545"/>
          </a:xfrm>
          <a:prstGeom prst="rect">
            <a:avLst/>
          </a:prstGeom>
          <a:noFill/>
        </p:spPr>
        <p:txBody>
          <a:bodyPr wrap="square" rtlCol="0">
            <a:spAutoFit/>
          </a:bodyPr>
          <a:lstStyle/>
          <a:p>
            <a:pPr algn="ctr"/>
            <a:r>
              <a:rPr lang="en-US" sz="1000" b="1" dirty="0"/>
              <a:t>Lincoln University – Missouri </a:t>
            </a:r>
          </a:p>
          <a:p>
            <a:pPr algn="ctr"/>
            <a:r>
              <a:rPr lang="en-US" sz="1000" dirty="0"/>
              <a:t>Public – Jefferson City, Missouri </a:t>
            </a:r>
          </a:p>
          <a:p>
            <a:pPr algn="ctr"/>
            <a:r>
              <a:rPr lang="en-US" sz="1000" dirty="0"/>
              <a:t>Enrollment: 2600</a:t>
            </a:r>
          </a:p>
          <a:p>
            <a:pPr algn="ctr"/>
            <a:r>
              <a:rPr lang="en-US" sz="1000" dirty="0"/>
              <a:t>Gender:</a:t>
            </a:r>
          </a:p>
          <a:p>
            <a:pPr algn="ctr"/>
            <a:r>
              <a:rPr lang="en-US" sz="1000" dirty="0"/>
              <a:t>Student-Faculty Ratio:</a:t>
            </a:r>
          </a:p>
          <a:p>
            <a:pPr algn="ctr"/>
            <a:r>
              <a:rPr lang="en-US" sz="1000" dirty="0"/>
              <a:t>Average Class Size: 20-45</a:t>
            </a:r>
          </a:p>
          <a:p>
            <a:pPr algn="ctr"/>
            <a:r>
              <a:rPr lang="en-US" sz="1000" dirty="0"/>
              <a:t>Cost:$28,000</a:t>
            </a:r>
          </a:p>
          <a:p>
            <a:pPr algn="ctr"/>
            <a:r>
              <a:rPr lang="en-US" sz="1000" dirty="0">
                <a:solidFill>
                  <a:srgbClr val="FF0000"/>
                </a:solidFill>
              </a:rPr>
              <a:t>In-State Tuition Offered</a:t>
            </a:r>
            <a:endParaRPr lang="en-US" sz="1000" dirty="0"/>
          </a:p>
          <a:p>
            <a:pPr algn="ctr"/>
            <a:r>
              <a:rPr lang="en-US" sz="1000" dirty="0"/>
              <a:t>Degree Programs: 70</a:t>
            </a:r>
          </a:p>
          <a:p>
            <a:pPr algn="ctr"/>
            <a:endParaRPr lang="en-US" sz="1000" dirty="0"/>
          </a:p>
          <a:p>
            <a:pPr algn="ctr"/>
            <a:r>
              <a:rPr lang="en-US" sz="1000" dirty="0"/>
              <a:t>FACT:</a:t>
            </a:r>
          </a:p>
          <a:p>
            <a:pPr algn="ctr"/>
            <a:r>
              <a:rPr lang="en-US" sz="1000" dirty="0"/>
              <a:t>Institution was founded by a group of soldiers and officers of the 62</a:t>
            </a:r>
            <a:r>
              <a:rPr lang="en-US" sz="1000" baseline="30000" dirty="0"/>
              <a:t>nd</a:t>
            </a:r>
            <a:r>
              <a:rPr lang="en-US" sz="1000" dirty="0"/>
              <a:t> US Colored Infantry </a:t>
            </a:r>
          </a:p>
          <a:p>
            <a:pPr algn="ctr"/>
            <a:endParaRPr lang="en-US" sz="1000" dirty="0"/>
          </a:p>
          <a:p>
            <a:pPr algn="ctr"/>
            <a:endParaRPr lang="en-US" sz="1000" dirty="0"/>
          </a:p>
        </p:txBody>
      </p:sp>
      <p:sp>
        <p:nvSpPr>
          <p:cNvPr id="20" name="TextBox 19"/>
          <p:cNvSpPr txBox="1"/>
          <p:nvPr/>
        </p:nvSpPr>
        <p:spPr>
          <a:xfrm>
            <a:off x="914400" y="191480"/>
            <a:ext cx="6934200" cy="954107"/>
          </a:xfrm>
          <a:prstGeom prst="rect">
            <a:avLst/>
          </a:prstGeom>
          <a:noFill/>
        </p:spPr>
        <p:txBody>
          <a:bodyPr wrap="square" rtlCol="0">
            <a:spAutoFit/>
          </a:bodyPr>
          <a:lstStyle/>
          <a:p>
            <a:pPr algn="ctr"/>
            <a:r>
              <a:rPr lang="en-US" sz="2800" b="1" dirty="0">
                <a:latin typeface="Adobe Fan Heiti Std B" panose="020B0700000000000000" pitchFamily="34" charset="-128"/>
                <a:ea typeface="Adobe Fan Heiti Std B" panose="020B0700000000000000" pitchFamily="34" charset="-128"/>
              </a:rPr>
              <a:t>Partner HBCUs In The </a:t>
            </a:r>
          </a:p>
          <a:p>
            <a:pPr algn="ctr"/>
            <a:r>
              <a:rPr lang="en-US" sz="2800" b="1" dirty="0">
                <a:latin typeface="Adobe Fan Heiti Std B" panose="020B0700000000000000" pitchFamily="34" charset="-128"/>
                <a:ea typeface="Adobe Fan Heiti Std B" panose="020B0700000000000000" pitchFamily="34" charset="-128"/>
              </a:rPr>
              <a:t>States of Arkansas and Missouri </a:t>
            </a:r>
          </a:p>
        </p:txBody>
      </p:sp>
    </p:spTree>
    <p:extLst>
      <p:ext uri="{BB962C8B-B14F-4D97-AF65-F5344CB8AC3E}">
        <p14:creationId xmlns:p14="http://schemas.microsoft.com/office/powerpoint/2010/main" val="42455929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6" descr="Dillard student picture.jpg"/>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152400" y="1533231"/>
            <a:ext cx="2209800" cy="2639292"/>
          </a:xfrm>
        </p:spPr>
      </p:pic>
      <p:sp>
        <p:nvSpPr>
          <p:cNvPr id="10" name="Title 1"/>
          <p:cNvSpPr>
            <a:spLocks noGrp="1"/>
          </p:cNvSpPr>
          <p:nvPr>
            <p:ph type="title"/>
          </p:nvPr>
        </p:nvSpPr>
        <p:spPr>
          <a:xfrm>
            <a:off x="152400" y="4267201"/>
            <a:ext cx="2209800" cy="2438400"/>
          </a:xfrm>
          <a:solidFill>
            <a:schemeClr val="tx2">
              <a:lumMod val="40000"/>
              <a:lumOff val="60000"/>
            </a:schemeClr>
          </a:solidFill>
        </p:spPr>
        <p:txBody>
          <a:bodyPr>
            <a:normAutofit/>
          </a:bodyPr>
          <a:lstStyle/>
          <a:p>
            <a:pPr algn="ctr"/>
            <a:br>
              <a:rPr lang="en-US" sz="1400" dirty="0"/>
            </a:br>
            <a:endParaRPr lang="en-US" sz="1200" dirty="0"/>
          </a:p>
        </p:txBody>
      </p:sp>
      <p:pic>
        <p:nvPicPr>
          <p:cNvPr id="11" name="Content Placeholder 13" descr="grambling students in pink.jpg"/>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2463383" y="1538230"/>
            <a:ext cx="2184817" cy="2629294"/>
          </a:xfrm>
        </p:spPr>
      </p:pic>
      <p:sp>
        <p:nvSpPr>
          <p:cNvPr id="12" name="Title 1"/>
          <p:cNvSpPr txBox="1">
            <a:spLocks/>
          </p:cNvSpPr>
          <p:nvPr/>
        </p:nvSpPr>
        <p:spPr>
          <a:xfrm>
            <a:off x="2466939" y="4267201"/>
            <a:ext cx="2184816" cy="2455983"/>
          </a:xfrm>
          <a:prstGeom prst="rect">
            <a:avLst/>
          </a:prstGeom>
          <a:solidFill>
            <a:schemeClr val="tx2">
              <a:lumMod val="40000"/>
              <a:lumOff val="60000"/>
            </a:schemeClr>
          </a:solidFill>
        </p:spPr>
        <p:txBody>
          <a:bodyPr vert="horz" lIns="91440" rIns="45720" rtlCol="0" anchor="ctr">
            <a:norm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lstStyle>
          <a:p>
            <a:pPr algn="ctr"/>
            <a:br>
              <a:rPr lang="en-US" sz="1200" dirty="0"/>
            </a:br>
            <a:endParaRPr lang="en-US" sz="1200" dirty="0"/>
          </a:p>
        </p:txBody>
      </p:sp>
      <p:pic>
        <p:nvPicPr>
          <p:cNvPr id="13" name="Picture 2" descr="C:\Users\hyoung\Desktop\HBCU Project 2016-17\HBCU Partner Stuff\New Applications 2016-17\New Partners Folders\Southern U A&amp;M\SUGroup1.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7120" r="33542"/>
          <a:stretch/>
        </p:blipFill>
        <p:spPr bwMode="auto">
          <a:xfrm>
            <a:off x="4800600" y="1543296"/>
            <a:ext cx="2133600" cy="26434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0712" r="2248"/>
          <a:stretch/>
        </p:blipFill>
        <p:spPr bwMode="auto">
          <a:xfrm>
            <a:off x="7006846" y="1586012"/>
            <a:ext cx="2060954" cy="2643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itle 1"/>
          <p:cNvSpPr txBox="1">
            <a:spLocks/>
          </p:cNvSpPr>
          <p:nvPr/>
        </p:nvSpPr>
        <p:spPr>
          <a:xfrm>
            <a:off x="4724400" y="4267201"/>
            <a:ext cx="2209801" cy="2438400"/>
          </a:xfrm>
          <a:prstGeom prst="rect">
            <a:avLst/>
          </a:prstGeom>
          <a:solidFill>
            <a:schemeClr val="tx2">
              <a:lumMod val="40000"/>
              <a:lumOff val="60000"/>
            </a:schemeClr>
          </a:solidFill>
        </p:spPr>
        <p:txBody>
          <a:bodyPr vert="horz" lIns="91440" rIns="45720" rtlCol="0" anchor="ctr">
            <a:normAutofit fontScale="97500"/>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lstStyle>
          <a:p>
            <a:pPr algn="ctr"/>
            <a:br>
              <a:rPr lang="en-US" sz="1400" dirty="0"/>
            </a:br>
            <a:endParaRPr lang="en-US" sz="1200" dirty="0"/>
          </a:p>
        </p:txBody>
      </p:sp>
      <p:sp>
        <p:nvSpPr>
          <p:cNvPr id="16" name="Title 1"/>
          <p:cNvSpPr txBox="1">
            <a:spLocks/>
          </p:cNvSpPr>
          <p:nvPr/>
        </p:nvSpPr>
        <p:spPr>
          <a:xfrm>
            <a:off x="7038940" y="4267201"/>
            <a:ext cx="1981200" cy="2438399"/>
          </a:xfrm>
          <a:prstGeom prst="rect">
            <a:avLst/>
          </a:prstGeom>
          <a:solidFill>
            <a:schemeClr val="tx2">
              <a:lumMod val="40000"/>
              <a:lumOff val="60000"/>
            </a:schemeClr>
          </a:solidFill>
        </p:spPr>
        <p:txBody>
          <a:bodyPr vert="horz" lIns="91440" rIns="45720" rtlCol="0" anchor="ctr">
            <a:normAutofit fontScale="97500"/>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lstStyle>
          <a:p>
            <a:pPr algn="ctr"/>
            <a:br>
              <a:rPr lang="en-US" sz="1600" dirty="0"/>
            </a:br>
            <a:r>
              <a:rPr lang="en-US" sz="1800" dirty="0"/>
              <a:t>	</a:t>
            </a:r>
            <a:r>
              <a:rPr lang="en-US" sz="1400" dirty="0"/>
              <a:t>              </a:t>
            </a:r>
            <a:br>
              <a:rPr lang="en-US" sz="1300" dirty="0"/>
            </a:br>
            <a:br>
              <a:rPr lang="en-US" sz="1300" dirty="0"/>
            </a:br>
            <a:endParaRPr lang="en-US" sz="1300" dirty="0"/>
          </a:p>
        </p:txBody>
      </p:sp>
      <p:sp>
        <p:nvSpPr>
          <p:cNvPr id="17" name="TextBox 16"/>
          <p:cNvSpPr txBox="1"/>
          <p:nvPr/>
        </p:nvSpPr>
        <p:spPr>
          <a:xfrm>
            <a:off x="1066800" y="143788"/>
            <a:ext cx="7010400" cy="954107"/>
          </a:xfrm>
          <a:prstGeom prst="rect">
            <a:avLst/>
          </a:prstGeom>
          <a:noFill/>
        </p:spPr>
        <p:txBody>
          <a:bodyPr wrap="square" rtlCol="0">
            <a:spAutoFit/>
          </a:bodyPr>
          <a:lstStyle/>
          <a:p>
            <a:pPr algn="ctr"/>
            <a:r>
              <a:rPr lang="en-US" sz="2800" b="1" dirty="0">
                <a:latin typeface="Adobe Fan Heiti Std B" panose="020B0700000000000000" pitchFamily="34" charset="-128"/>
                <a:ea typeface="Adobe Fan Heiti Std B" panose="020B0700000000000000" pitchFamily="34" charset="-128"/>
              </a:rPr>
              <a:t>Partner HBCUs In The </a:t>
            </a:r>
          </a:p>
          <a:p>
            <a:pPr algn="ctr"/>
            <a:r>
              <a:rPr lang="en-US" sz="2800" b="1" dirty="0">
                <a:latin typeface="Adobe Fan Heiti Std B" panose="020B0700000000000000" pitchFamily="34" charset="-128"/>
                <a:ea typeface="Adobe Fan Heiti Std B" panose="020B0700000000000000" pitchFamily="34" charset="-128"/>
              </a:rPr>
              <a:t>State of Louisiana </a:t>
            </a:r>
          </a:p>
        </p:txBody>
      </p:sp>
      <p:sp>
        <p:nvSpPr>
          <p:cNvPr id="18" name="TextBox 17"/>
          <p:cNvSpPr txBox="1"/>
          <p:nvPr/>
        </p:nvSpPr>
        <p:spPr>
          <a:xfrm>
            <a:off x="245035" y="4286592"/>
            <a:ext cx="2024529" cy="2246769"/>
          </a:xfrm>
          <a:prstGeom prst="rect">
            <a:avLst/>
          </a:prstGeom>
          <a:noFill/>
        </p:spPr>
        <p:txBody>
          <a:bodyPr wrap="square" rtlCol="0">
            <a:spAutoFit/>
          </a:bodyPr>
          <a:lstStyle/>
          <a:p>
            <a:pPr algn="ctr"/>
            <a:r>
              <a:rPr lang="en-US" sz="1000" b="1" dirty="0"/>
              <a:t>Dillard University</a:t>
            </a:r>
          </a:p>
          <a:p>
            <a:pPr algn="ctr"/>
            <a:r>
              <a:rPr lang="en-US" sz="1000" dirty="0"/>
              <a:t>Private – New Orleans, Louisiana </a:t>
            </a:r>
          </a:p>
          <a:p>
            <a:pPr algn="ctr"/>
            <a:r>
              <a:rPr lang="en-US" sz="1000" dirty="0"/>
              <a:t>Enrollment: 1300</a:t>
            </a:r>
          </a:p>
          <a:p>
            <a:pPr algn="ctr"/>
            <a:r>
              <a:rPr lang="en-US" sz="1000" dirty="0"/>
              <a:t>Gender: 75/25$ (Female)</a:t>
            </a:r>
          </a:p>
          <a:p>
            <a:pPr algn="ctr"/>
            <a:r>
              <a:rPr lang="en-US" sz="1000" dirty="0"/>
              <a:t>Student-Faculty Ratio: 11:1</a:t>
            </a:r>
          </a:p>
          <a:p>
            <a:pPr algn="ctr"/>
            <a:r>
              <a:rPr lang="en-US" sz="1000" dirty="0"/>
              <a:t>Average Class Size: 20 </a:t>
            </a:r>
          </a:p>
          <a:p>
            <a:pPr algn="ctr"/>
            <a:r>
              <a:rPr lang="en-US" sz="1000" dirty="0"/>
              <a:t>Cost:$26,000</a:t>
            </a:r>
          </a:p>
          <a:p>
            <a:pPr algn="ctr"/>
            <a:r>
              <a:rPr lang="en-US" sz="1000" dirty="0"/>
              <a:t>Degree Programs: 22</a:t>
            </a:r>
          </a:p>
          <a:p>
            <a:pPr algn="ctr"/>
            <a:endParaRPr lang="en-US" sz="1000" dirty="0"/>
          </a:p>
          <a:p>
            <a:pPr algn="ctr"/>
            <a:r>
              <a:rPr lang="en-US" sz="1000" dirty="0"/>
              <a:t>FACT:</a:t>
            </a:r>
          </a:p>
          <a:p>
            <a:pPr algn="ctr"/>
            <a:r>
              <a:rPr lang="en-US" sz="1000" dirty="0"/>
              <a:t>Dillard University is in the top 20% of national liberal arts universities and is ranked #11 among HBCU's. </a:t>
            </a:r>
          </a:p>
          <a:p>
            <a:pPr algn="ctr"/>
            <a:endParaRPr lang="en-US" sz="1000" dirty="0"/>
          </a:p>
        </p:txBody>
      </p:sp>
      <p:sp>
        <p:nvSpPr>
          <p:cNvPr id="19" name="TextBox 18"/>
          <p:cNvSpPr txBox="1"/>
          <p:nvPr/>
        </p:nvSpPr>
        <p:spPr>
          <a:xfrm>
            <a:off x="2543526" y="4286592"/>
            <a:ext cx="2024529" cy="2708434"/>
          </a:xfrm>
          <a:prstGeom prst="rect">
            <a:avLst/>
          </a:prstGeom>
          <a:noFill/>
        </p:spPr>
        <p:txBody>
          <a:bodyPr wrap="square" rtlCol="0">
            <a:spAutoFit/>
          </a:bodyPr>
          <a:lstStyle/>
          <a:p>
            <a:pPr algn="ctr"/>
            <a:r>
              <a:rPr lang="en-US" sz="1000" b="1" dirty="0"/>
              <a:t>Grambling State University</a:t>
            </a:r>
          </a:p>
          <a:p>
            <a:pPr algn="ctr"/>
            <a:r>
              <a:rPr lang="en-US" sz="1000" dirty="0"/>
              <a:t>Public – Grambling, Louisiana</a:t>
            </a:r>
          </a:p>
          <a:p>
            <a:pPr algn="ctr"/>
            <a:r>
              <a:rPr lang="en-US" sz="1000" dirty="0"/>
              <a:t>Enrollment: 5200</a:t>
            </a:r>
          </a:p>
          <a:p>
            <a:pPr algn="ctr"/>
            <a:r>
              <a:rPr lang="en-US" sz="1000" dirty="0"/>
              <a:t>Gender: 63/37% (Female)</a:t>
            </a:r>
          </a:p>
          <a:p>
            <a:pPr algn="ctr"/>
            <a:r>
              <a:rPr lang="en-US" sz="1000" dirty="0"/>
              <a:t>Student-Faculty Ratio: 25</a:t>
            </a:r>
          </a:p>
          <a:p>
            <a:pPr algn="ctr"/>
            <a:r>
              <a:rPr lang="en-US" sz="1000" dirty="0"/>
              <a:t>Average Class Size: 20</a:t>
            </a:r>
          </a:p>
          <a:p>
            <a:pPr algn="ctr"/>
            <a:r>
              <a:rPr lang="en-US" sz="1000" dirty="0"/>
              <a:t>Cost: $18,850</a:t>
            </a:r>
          </a:p>
          <a:p>
            <a:pPr algn="ctr"/>
            <a:r>
              <a:rPr lang="en-US" sz="1000" dirty="0">
                <a:solidFill>
                  <a:srgbClr val="FF0000"/>
                </a:solidFill>
              </a:rPr>
              <a:t>In-State Tuition Offered</a:t>
            </a:r>
            <a:endParaRPr lang="en-US" sz="1000" dirty="0"/>
          </a:p>
          <a:p>
            <a:pPr algn="ctr"/>
            <a:r>
              <a:rPr lang="en-US" sz="1000" dirty="0"/>
              <a:t>Degree Programs: 42</a:t>
            </a:r>
          </a:p>
          <a:p>
            <a:pPr algn="ctr"/>
            <a:r>
              <a:rPr lang="en-US" sz="1000" dirty="0"/>
              <a:t>FACT:</a:t>
            </a:r>
          </a:p>
          <a:p>
            <a:pPr algn="ctr"/>
            <a:r>
              <a:rPr lang="en-US" sz="1000" dirty="0"/>
              <a:t> GSU is number one in the state for producing African American Computer Information System(CIS) and Engineering Majors</a:t>
            </a:r>
          </a:p>
          <a:p>
            <a:pPr algn="ctr"/>
            <a:endParaRPr lang="en-US" sz="1000" dirty="0"/>
          </a:p>
          <a:p>
            <a:pPr algn="ctr"/>
            <a:endParaRPr lang="en-US" sz="1000" dirty="0"/>
          </a:p>
        </p:txBody>
      </p:sp>
      <p:sp>
        <p:nvSpPr>
          <p:cNvPr id="20" name="TextBox 19"/>
          <p:cNvSpPr txBox="1"/>
          <p:nvPr/>
        </p:nvSpPr>
        <p:spPr>
          <a:xfrm>
            <a:off x="7006846" y="4267201"/>
            <a:ext cx="2024529" cy="2400657"/>
          </a:xfrm>
          <a:prstGeom prst="rect">
            <a:avLst/>
          </a:prstGeom>
          <a:noFill/>
        </p:spPr>
        <p:txBody>
          <a:bodyPr wrap="square" rtlCol="0">
            <a:spAutoFit/>
          </a:bodyPr>
          <a:lstStyle/>
          <a:p>
            <a:pPr algn="ctr"/>
            <a:r>
              <a:rPr lang="en-US" sz="1000" b="1" dirty="0"/>
              <a:t>Xavier University of LA</a:t>
            </a:r>
          </a:p>
          <a:p>
            <a:pPr algn="ctr"/>
            <a:r>
              <a:rPr lang="en-US" sz="1000" dirty="0"/>
              <a:t>Private –  New Orleans, Louisiana</a:t>
            </a:r>
          </a:p>
          <a:p>
            <a:pPr algn="ctr"/>
            <a:r>
              <a:rPr lang="en-US" sz="1000" dirty="0"/>
              <a:t>Enrollment: 3200</a:t>
            </a:r>
          </a:p>
          <a:p>
            <a:pPr algn="ctr"/>
            <a:r>
              <a:rPr lang="en-US" sz="1000" dirty="0"/>
              <a:t>Gender: </a:t>
            </a:r>
          </a:p>
          <a:p>
            <a:pPr algn="ctr"/>
            <a:r>
              <a:rPr lang="en-US" sz="1000" dirty="0"/>
              <a:t>Student-Faculty Ratio: 14:1</a:t>
            </a:r>
          </a:p>
          <a:p>
            <a:pPr algn="ctr"/>
            <a:r>
              <a:rPr lang="en-US" sz="1000" dirty="0"/>
              <a:t>Average Class Size: 20</a:t>
            </a:r>
          </a:p>
          <a:p>
            <a:pPr algn="ctr"/>
            <a:r>
              <a:rPr lang="en-US" sz="1000" dirty="0"/>
              <a:t>Cost:$22,500</a:t>
            </a:r>
          </a:p>
          <a:p>
            <a:pPr algn="ctr"/>
            <a:r>
              <a:rPr lang="en-US" sz="1000" dirty="0"/>
              <a:t>Degree Programs: 45</a:t>
            </a:r>
          </a:p>
          <a:p>
            <a:pPr algn="ctr"/>
            <a:endParaRPr lang="en-US" sz="1000" dirty="0"/>
          </a:p>
          <a:p>
            <a:pPr algn="ctr"/>
            <a:r>
              <a:rPr lang="en-US" sz="1000" dirty="0"/>
              <a:t>FACT:</a:t>
            </a:r>
          </a:p>
          <a:p>
            <a:pPr algn="ctr"/>
            <a:r>
              <a:rPr lang="en-US" sz="1000" dirty="0"/>
              <a:t>#1 in the nation in the number of African American graduates who go on to complete medical school (AAMC data 2019</a:t>
            </a:r>
            <a:r>
              <a:rPr lang="en-US" sz="900" dirty="0"/>
              <a:t>)</a:t>
            </a:r>
            <a:endParaRPr lang="en-US" sz="1000" dirty="0"/>
          </a:p>
          <a:p>
            <a:pPr algn="ctr"/>
            <a:endParaRPr lang="en-US" sz="1000" dirty="0"/>
          </a:p>
        </p:txBody>
      </p:sp>
      <p:sp>
        <p:nvSpPr>
          <p:cNvPr id="21" name="TextBox 20"/>
          <p:cNvSpPr txBox="1"/>
          <p:nvPr/>
        </p:nvSpPr>
        <p:spPr>
          <a:xfrm>
            <a:off x="4779281" y="4289329"/>
            <a:ext cx="2139996" cy="2569934"/>
          </a:xfrm>
          <a:prstGeom prst="rect">
            <a:avLst/>
          </a:prstGeom>
          <a:noFill/>
        </p:spPr>
        <p:txBody>
          <a:bodyPr wrap="square" rtlCol="0">
            <a:spAutoFit/>
          </a:bodyPr>
          <a:lstStyle/>
          <a:p>
            <a:r>
              <a:rPr lang="en-US" sz="900" b="1" dirty="0"/>
              <a:t>Southern University and A&amp;M College</a:t>
            </a:r>
          </a:p>
          <a:p>
            <a:pPr algn="ctr"/>
            <a:r>
              <a:rPr lang="en-US" sz="900" dirty="0"/>
              <a:t>Public – Baton Rouge, Louisiana</a:t>
            </a:r>
          </a:p>
          <a:p>
            <a:pPr algn="ctr"/>
            <a:r>
              <a:rPr lang="en-US" sz="900" dirty="0"/>
              <a:t>Enrollment: 6600</a:t>
            </a:r>
          </a:p>
          <a:p>
            <a:pPr algn="ctr"/>
            <a:r>
              <a:rPr lang="en-US" sz="900" dirty="0"/>
              <a:t>Gender: 65/35% (Female)</a:t>
            </a:r>
          </a:p>
          <a:p>
            <a:pPr algn="ctr"/>
            <a:r>
              <a:rPr lang="en-US" sz="900" dirty="0"/>
              <a:t>Student-Faculty Ratio: 15:1</a:t>
            </a:r>
          </a:p>
          <a:p>
            <a:pPr algn="ctr"/>
            <a:r>
              <a:rPr lang="en-US" sz="900" dirty="0"/>
              <a:t>Average Class Size: 30</a:t>
            </a:r>
          </a:p>
          <a:p>
            <a:pPr algn="ctr"/>
            <a:r>
              <a:rPr lang="en-US" sz="900" dirty="0"/>
              <a:t>Cost: $18,500</a:t>
            </a:r>
          </a:p>
          <a:p>
            <a:pPr algn="ctr"/>
            <a:r>
              <a:rPr lang="en-US" sz="900" dirty="0">
                <a:solidFill>
                  <a:srgbClr val="FF0000"/>
                </a:solidFill>
              </a:rPr>
              <a:t>In-State Tuition Offered</a:t>
            </a:r>
            <a:endParaRPr lang="en-US" sz="900" dirty="0"/>
          </a:p>
          <a:p>
            <a:pPr algn="ctr"/>
            <a:r>
              <a:rPr lang="en-US" sz="900" dirty="0"/>
              <a:t>Degree Programs: 55</a:t>
            </a:r>
          </a:p>
          <a:p>
            <a:pPr algn="ctr"/>
            <a:endParaRPr lang="en-US" sz="1000" dirty="0"/>
          </a:p>
          <a:p>
            <a:pPr algn="ctr"/>
            <a:r>
              <a:rPr lang="en-US" sz="1000" dirty="0"/>
              <a:t>FACT:</a:t>
            </a:r>
          </a:p>
          <a:p>
            <a:pPr algn="ctr"/>
            <a:r>
              <a:rPr lang="en-US" sz="1000" dirty="0"/>
              <a:t>The College of Engineering is among the top 10 producers of African-American students who receive undergraduate degrees in engineering.</a:t>
            </a:r>
          </a:p>
          <a:p>
            <a:pPr algn="ctr"/>
            <a:endParaRPr lang="en-US" sz="10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401" y="4197977"/>
            <a:ext cx="2260205" cy="2507620"/>
          </a:xfrm>
          <a:solidFill>
            <a:schemeClr val="tx2">
              <a:lumMod val="40000"/>
              <a:lumOff val="60000"/>
            </a:schemeClr>
          </a:solidFill>
        </p:spPr>
        <p:txBody>
          <a:bodyPr>
            <a:normAutofit/>
          </a:bodyPr>
          <a:lstStyle/>
          <a:p>
            <a:pPr algn="ctr"/>
            <a:br>
              <a:rPr lang="en-US" sz="1200" dirty="0"/>
            </a:br>
            <a:endParaRPr lang="en-US" sz="1300" dirty="0"/>
          </a:p>
        </p:txBody>
      </p:sp>
      <p:pic>
        <p:nvPicPr>
          <p:cNvPr id="5" name="Content Placeholder 5" descr="Bethone -Cookman College U Pictures Students.jpg"/>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rcRect l="20870" r="15258"/>
          <a:stretch/>
        </p:blipFill>
        <p:spPr>
          <a:xfrm>
            <a:off x="2296294" y="1590709"/>
            <a:ext cx="2275705" cy="2553394"/>
          </a:xfrm>
          <a:prstGeom prst="rect">
            <a:avLst/>
          </a:prstGeom>
        </p:spPr>
      </p:pic>
      <p:pic>
        <p:nvPicPr>
          <p:cNvPr id="6" name="Content Placeholder 4" descr="Edward Waters student picture 4-18-16.png"/>
          <p:cNvPicPr>
            <a:picLocks noGrp="1" noChangeAspect="1"/>
          </p:cNvPicPr>
          <p:nvPr>
            <p:ph sz="half" idx="2"/>
          </p:nvPr>
        </p:nvPicPr>
        <p:blipFill rotWithShape="1">
          <a:blip r:embed="rId4" cstate="print"/>
          <a:srcRect l="18643" r="10169"/>
          <a:stretch/>
        </p:blipFill>
        <p:spPr>
          <a:xfrm>
            <a:off x="4632596" y="1596400"/>
            <a:ext cx="2133600" cy="2570772"/>
          </a:xfrm>
        </p:spPr>
      </p:pic>
      <p:sp>
        <p:nvSpPr>
          <p:cNvPr id="7" name="Title 1"/>
          <p:cNvSpPr txBox="1">
            <a:spLocks/>
          </p:cNvSpPr>
          <p:nvPr/>
        </p:nvSpPr>
        <p:spPr>
          <a:xfrm>
            <a:off x="4800600" y="152400"/>
            <a:ext cx="38100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lstStyle>
          <a:p>
            <a:endParaRPr lang="en-US" sz="1200" dirty="0"/>
          </a:p>
        </p:txBody>
      </p:sp>
      <p:sp>
        <p:nvSpPr>
          <p:cNvPr id="8" name="Title 1"/>
          <p:cNvSpPr txBox="1">
            <a:spLocks/>
          </p:cNvSpPr>
          <p:nvPr/>
        </p:nvSpPr>
        <p:spPr>
          <a:xfrm>
            <a:off x="4622832" y="4197976"/>
            <a:ext cx="2106075" cy="2507621"/>
          </a:xfrm>
          <a:prstGeom prst="rect">
            <a:avLst/>
          </a:prstGeom>
          <a:solidFill>
            <a:schemeClr val="tx2">
              <a:lumMod val="40000"/>
              <a:lumOff val="60000"/>
            </a:schemeClr>
          </a:solidFill>
        </p:spPr>
        <p:txBody>
          <a:bodyPr vert="horz" lIns="91440" rIns="45720" rtlCol="0" anchor="ctr">
            <a:norm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lstStyle>
          <a:p>
            <a:pPr algn="ctr"/>
            <a:br>
              <a:rPr lang="en-US" sz="1200" dirty="0"/>
            </a:br>
            <a:br>
              <a:rPr lang="en-US" sz="1200" dirty="0"/>
            </a:br>
            <a:endParaRPr lang="en-US" sz="1200" dirty="0"/>
          </a:p>
        </p:txBody>
      </p:sp>
      <p:pic>
        <p:nvPicPr>
          <p:cNvPr id="9" name="Content Placeholder 11" descr="Florida Memorial University student picture.jpg"/>
          <p:cNvPicPr>
            <a:picLocks noChangeAspect="1"/>
          </p:cNvPicPr>
          <p:nvPr/>
        </p:nvPicPr>
        <p:blipFill rotWithShape="1">
          <a:blip r:embed="rId5" cstate="email">
            <a:extLst>
              <a:ext uri="{28A0092B-C50C-407E-A947-70E740481C1C}">
                <a14:useLocalDpi xmlns:a14="http://schemas.microsoft.com/office/drawing/2010/main"/>
              </a:ext>
            </a:extLst>
          </a:blip>
          <a:srcRect l="24008" r="1"/>
          <a:stretch/>
        </p:blipFill>
        <p:spPr>
          <a:xfrm>
            <a:off x="6810532" y="1596400"/>
            <a:ext cx="2178593" cy="2570772"/>
          </a:xfrm>
          <a:prstGeom prst="rect">
            <a:avLst/>
          </a:prstGeom>
        </p:spPr>
      </p:pic>
      <p:sp>
        <p:nvSpPr>
          <p:cNvPr id="10" name="Title 1"/>
          <p:cNvSpPr txBox="1">
            <a:spLocks/>
          </p:cNvSpPr>
          <p:nvPr/>
        </p:nvSpPr>
        <p:spPr>
          <a:xfrm>
            <a:off x="6810532" y="4197978"/>
            <a:ext cx="2209800" cy="2507619"/>
          </a:xfrm>
          <a:prstGeom prst="rect">
            <a:avLst/>
          </a:prstGeom>
          <a:solidFill>
            <a:schemeClr val="tx2">
              <a:lumMod val="40000"/>
              <a:lumOff val="60000"/>
            </a:schemeClr>
          </a:solidFill>
        </p:spPr>
        <p:txBody>
          <a:bodyPr vert="horz" lIns="91440" rIns="45720" rtlCol="0" anchor="ctr">
            <a:normAutofit fontScale="97500"/>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lstStyle>
          <a:p>
            <a:pPr algn="ctr"/>
            <a:br>
              <a:rPr lang="en-US" sz="1600" dirty="0"/>
            </a:br>
            <a:br>
              <a:rPr lang="en-US" sz="1800" dirty="0"/>
            </a:br>
            <a:br>
              <a:rPr lang="en-US" sz="1300" dirty="0"/>
            </a:br>
            <a:br>
              <a:rPr lang="en-US" sz="1400" dirty="0"/>
            </a:br>
            <a:endParaRPr lang="en-US" sz="1400" dirty="0"/>
          </a:p>
        </p:txBody>
      </p:sp>
      <p:sp>
        <p:nvSpPr>
          <p:cNvPr id="13" name="Title 1"/>
          <p:cNvSpPr txBox="1">
            <a:spLocks/>
          </p:cNvSpPr>
          <p:nvPr/>
        </p:nvSpPr>
        <p:spPr>
          <a:xfrm>
            <a:off x="70346" y="4197976"/>
            <a:ext cx="2130281" cy="2507621"/>
          </a:xfrm>
          <a:prstGeom prst="rect">
            <a:avLst/>
          </a:prstGeom>
          <a:solidFill>
            <a:schemeClr val="tx2">
              <a:lumMod val="40000"/>
              <a:lumOff val="60000"/>
            </a:schemeClr>
          </a:solidFill>
        </p:spPr>
        <p:txBody>
          <a:bodyPr vert="horz" lIns="91440" rIns="45720" rtlCol="0" anchor="ctr">
            <a:normAutofit fontScale="97500"/>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lstStyle>
          <a:p>
            <a:pPr algn="ctr"/>
            <a:br>
              <a:rPr lang="en-US" sz="1400" dirty="0"/>
            </a:br>
            <a:br>
              <a:rPr lang="en-US" sz="1400" dirty="0"/>
            </a:br>
            <a:endParaRPr lang="en-US" sz="1400" dirty="0"/>
          </a:p>
        </p:txBody>
      </p:sp>
      <p:sp>
        <p:nvSpPr>
          <p:cNvPr id="11" name="TextBox 10"/>
          <p:cNvSpPr txBox="1"/>
          <p:nvPr/>
        </p:nvSpPr>
        <p:spPr>
          <a:xfrm>
            <a:off x="685800" y="225583"/>
            <a:ext cx="7696200" cy="954107"/>
          </a:xfrm>
          <a:prstGeom prst="rect">
            <a:avLst/>
          </a:prstGeom>
          <a:noFill/>
        </p:spPr>
        <p:txBody>
          <a:bodyPr wrap="square" rtlCol="0">
            <a:spAutoFit/>
          </a:bodyPr>
          <a:lstStyle/>
          <a:p>
            <a:pPr algn="ctr"/>
            <a:r>
              <a:rPr lang="en-US" sz="2800" b="1" dirty="0">
                <a:latin typeface="Adobe Fan Heiti Std B" panose="020B0700000000000000" pitchFamily="34" charset="-128"/>
                <a:ea typeface="Adobe Fan Heiti Std B" panose="020B0700000000000000" pitchFamily="34" charset="-128"/>
              </a:rPr>
              <a:t>Partner HBCUs In The </a:t>
            </a:r>
          </a:p>
          <a:p>
            <a:pPr algn="ctr"/>
            <a:r>
              <a:rPr lang="en-US" sz="2800" b="1" dirty="0">
                <a:latin typeface="Adobe Fan Heiti Std B" panose="020B0700000000000000" pitchFamily="34" charset="-128"/>
                <a:ea typeface="Adobe Fan Heiti Std B" panose="020B0700000000000000" pitchFamily="34" charset="-128"/>
              </a:rPr>
              <a:t>States of Louisiana and Florida</a:t>
            </a:r>
          </a:p>
        </p:txBody>
      </p:sp>
      <p:sp>
        <p:nvSpPr>
          <p:cNvPr id="14" name="TextBox 13"/>
          <p:cNvSpPr txBox="1"/>
          <p:nvPr/>
        </p:nvSpPr>
        <p:spPr>
          <a:xfrm>
            <a:off x="2422238" y="4222605"/>
            <a:ext cx="2024529" cy="2862322"/>
          </a:xfrm>
          <a:prstGeom prst="rect">
            <a:avLst/>
          </a:prstGeom>
          <a:noFill/>
        </p:spPr>
        <p:txBody>
          <a:bodyPr wrap="square" rtlCol="0">
            <a:spAutoFit/>
          </a:bodyPr>
          <a:lstStyle/>
          <a:p>
            <a:pPr algn="ctr"/>
            <a:r>
              <a:rPr lang="en-US" sz="1000" b="1" dirty="0"/>
              <a:t>Bethune-Cookman University</a:t>
            </a:r>
          </a:p>
          <a:p>
            <a:pPr algn="ctr"/>
            <a:r>
              <a:rPr lang="en-US" sz="1000" dirty="0"/>
              <a:t>Private – Daytona Beach, Florida </a:t>
            </a:r>
          </a:p>
          <a:p>
            <a:pPr algn="ctr"/>
            <a:r>
              <a:rPr lang="en-US" sz="1000" dirty="0"/>
              <a:t>Enrollment: 3990</a:t>
            </a:r>
          </a:p>
          <a:p>
            <a:pPr algn="ctr"/>
            <a:r>
              <a:rPr lang="en-US" sz="1000" dirty="0"/>
              <a:t>Gender: 62/38% (Female)</a:t>
            </a:r>
          </a:p>
          <a:p>
            <a:pPr algn="ctr"/>
            <a:r>
              <a:rPr lang="en-US" sz="1000" dirty="0"/>
              <a:t>Student-Faculty Ratio: 16:1</a:t>
            </a:r>
          </a:p>
          <a:p>
            <a:pPr algn="ctr"/>
            <a:r>
              <a:rPr lang="en-US" sz="1000" dirty="0"/>
              <a:t>Average Class Size: 35</a:t>
            </a:r>
          </a:p>
          <a:p>
            <a:pPr algn="ctr"/>
            <a:r>
              <a:rPr lang="en-US" sz="1000" dirty="0"/>
              <a:t>Cost:$ 30,000</a:t>
            </a:r>
          </a:p>
          <a:p>
            <a:pPr algn="ctr"/>
            <a:r>
              <a:rPr lang="en-US" sz="1000" dirty="0"/>
              <a:t>Degree Programs: 36</a:t>
            </a:r>
          </a:p>
          <a:p>
            <a:pPr algn="ctr"/>
            <a:endParaRPr lang="en-US" sz="1000" dirty="0"/>
          </a:p>
          <a:p>
            <a:pPr algn="ctr"/>
            <a:r>
              <a:rPr lang="en-US" sz="1000" dirty="0"/>
              <a:t>FACT:</a:t>
            </a:r>
          </a:p>
          <a:p>
            <a:pPr algn="ctr"/>
            <a:r>
              <a:rPr lang="en-US" sz="1000" dirty="0"/>
              <a:t>In 1904 Mary McLeod Bethune opened Daytona Literary and Industrial Training school for Negro girls with $1.50, five girls and Faith in God…which later would become BCU</a:t>
            </a:r>
          </a:p>
          <a:p>
            <a:pPr algn="ctr"/>
            <a:endParaRPr lang="en-US" sz="1000" dirty="0"/>
          </a:p>
          <a:p>
            <a:pPr algn="ctr"/>
            <a:endParaRPr lang="en-US" sz="1000" dirty="0"/>
          </a:p>
        </p:txBody>
      </p:sp>
      <p:sp>
        <p:nvSpPr>
          <p:cNvPr id="15" name="TextBox 14"/>
          <p:cNvSpPr txBox="1"/>
          <p:nvPr/>
        </p:nvSpPr>
        <p:spPr>
          <a:xfrm>
            <a:off x="4619901" y="4222605"/>
            <a:ext cx="2024529" cy="2862322"/>
          </a:xfrm>
          <a:prstGeom prst="rect">
            <a:avLst/>
          </a:prstGeom>
          <a:noFill/>
        </p:spPr>
        <p:txBody>
          <a:bodyPr wrap="square" rtlCol="0">
            <a:spAutoFit/>
          </a:bodyPr>
          <a:lstStyle/>
          <a:p>
            <a:pPr algn="ctr"/>
            <a:r>
              <a:rPr lang="en-US" sz="1000" b="1" dirty="0"/>
              <a:t>Edward Waters</a:t>
            </a:r>
          </a:p>
          <a:p>
            <a:pPr algn="ctr"/>
            <a:r>
              <a:rPr lang="en-US" sz="1000" dirty="0"/>
              <a:t>Private – Jacksonville, Florida </a:t>
            </a:r>
          </a:p>
          <a:p>
            <a:pPr algn="ctr"/>
            <a:r>
              <a:rPr lang="en-US" sz="1000" dirty="0"/>
              <a:t>Enrollment: 1000</a:t>
            </a:r>
          </a:p>
          <a:p>
            <a:pPr algn="ctr"/>
            <a:r>
              <a:rPr lang="en-US" sz="1000" dirty="0"/>
              <a:t>Gender: 52/48% (Female)</a:t>
            </a:r>
          </a:p>
          <a:p>
            <a:pPr algn="ctr"/>
            <a:r>
              <a:rPr lang="en-US" sz="1000" dirty="0"/>
              <a:t>Student-Faculty Ratio:17:1 </a:t>
            </a:r>
          </a:p>
          <a:p>
            <a:pPr algn="ctr"/>
            <a:r>
              <a:rPr lang="en-US" sz="1000" dirty="0"/>
              <a:t>Average Class Size: 15-20</a:t>
            </a:r>
          </a:p>
          <a:p>
            <a:pPr algn="ctr"/>
            <a:r>
              <a:rPr lang="en-US" sz="1000" dirty="0"/>
              <a:t>Cost:$23,700</a:t>
            </a:r>
          </a:p>
          <a:p>
            <a:pPr algn="ctr"/>
            <a:r>
              <a:rPr lang="en-US" sz="1000" dirty="0"/>
              <a:t>Degree Programs: 8</a:t>
            </a:r>
          </a:p>
          <a:p>
            <a:pPr algn="ctr"/>
            <a:endParaRPr lang="en-US" sz="1000" dirty="0"/>
          </a:p>
          <a:p>
            <a:pPr algn="ctr"/>
            <a:r>
              <a:rPr lang="en-US" sz="1000" dirty="0"/>
              <a:t>FACT:</a:t>
            </a:r>
          </a:p>
          <a:p>
            <a:pPr algn="ctr"/>
            <a:r>
              <a:rPr lang="en-US" sz="1000" dirty="0"/>
              <a:t>Edward Waters College (EWC) is, distinctively, Florida’s oldest independent institution of higher learning as well as the state’s first institution established for the education of African Americans</a:t>
            </a:r>
          </a:p>
          <a:p>
            <a:pPr algn="ctr"/>
            <a:endParaRPr lang="en-US" sz="1000" dirty="0"/>
          </a:p>
          <a:p>
            <a:pPr algn="ctr"/>
            <a:endParaRPr lang="en-US" sz="1000" dirty="0"/>
          </a:p>
        </p:txBody>
      </p:sp>
      <p:sp>
        <p:nvSpPr>
          <p:cNvPr id="17" name="TextBox 16"/>
          <p:cNvSpPr txBox="1"/>
          <p:nvPr/>
        </p:nvSpPr>
        <p:spPr>
          <a:xfrm>
            <a:off x="6948206" y="4226363"/>
            <a:ext cx="1934449" cy="2554545"/>
          </a:xfrm>
          <a:prstGeom prst="rect">
            <a:avLst/>
          </a:prstGeom>
          <a:noFill/>
        </p:spPr>
        <p:txBody>
          <a:bodyPr wrap="square" rtlCol="0">
            <a:spAutoFit/>
          </a:bodyPr>
          <a:lstStyle/>
          <a:p>
            <a:pPr algn="ctr"/>
            <a:r>
              <a:rPr lang="en-US" sz="1000" b="1" dirty="0"/>
              <a:t>Florida Memorial University</a:t>
            </a:r>
          </a:p>
          <a:p>
            <a:pPr algn="ctr"/>
            <a:r>
              <a:rPr lang="en-US" sz="1000" dirty="0"/>
              <a:t>Private –  Miami Gardens, Florida</a:t>
            </a:r>
          </a:p>
          <a:p>
            <a:pPr algn="ctr"/>
            <a:r>
              <a:rPr lang="en-US" sz="1000" dirty="0"/>
              <a:t>Enrollment: 1250</a:t>
            </a:r>
          </a:p>
          <a:p>
            <a:pPr algn="ctr"/>
            <a:r>
              <a:rPr lang="en-US" sz="1000" dirty="0"/>
              <a:t>Gender: 62/38% (Female)</a:t>
            </a:r>
          </a:p>
          <a:p>
            <a:pPr algn="ctr"/>
            <a:r>
              <a:rPr lang="en-US" sz="1000" dirty="0"/>
              <a:t>Student-Faculty Ratio: 14:1</a:t>
            </a:r>
          </a:p>
          <a:p>
            <a:pPr algn="ctr"/>
            <a:r>
              <a:rPr lang="en-US" sz="1000" dirty="0"/>
              <a:t>Average Class Size: 20</a:t>
            </a:r>
          </a:p>
          <a:p>
            <a:pPr algn="ctr"/>
            <a:r>
              <a:rPr lang="en-US" sz="1000" dirty="0"/>
              <a:t>Cost:$22,000</a:t>
            </a:r>
          </a:p>
          <a:p>
            <a:pPr algn="ctr"/>
            <a:r>
              <a:rPr lang="en-US" sz="1000" dirty="0"/>
              <a:t>Degree Programs: 30</a:t>
            </a:r>
          </a:p>
          <a:p>
            <a:pPr algn="ctr"/>
            <a:endParaRPr lang="en-US" sz="1000" dirty="0"/>
          </a:p>
          <a:p>
            <a:pPr algn="ctr"/>
            <a:r>
              <a:rPr lang="en-US" sz="1000" dirty="0"/>
              <a:t>FACT:</a:t>
            </a:r>
          </a:p>
          <a:p>
            <a:pPr algn="ctr"/>
            <a:r>
              <a:rPr lang="en-US" sz="1000" dirty="0"/>
              <a:t>Barrington Levy, an FMU alum, was the first black person and youngest pilot to fly around the world in 2007</a:t>
            </a:r>
          </a:p>
          <a:p>
            <a:pPr algn="ctr"/>
            <a:endParaRPr lang="en-US" sz="1000" dirty="0"/>
          </a:p>
          <a:p>
            <a:pPr algn="ctr"/>
            <a:endParaRPr lang="en-US" sz="1000" dirty="0"/>
          </a:p>
        </p:txBody>
      </p:sp>
      <p:sp>
        <p:nvSpPr>
          <p:cNvPr id="18" name="TextBox 17"/>
          <p:cNvSpPr txBox="1"/>
          <p:nvPr/>
        </p:nvSpPr>
        <p:spPr>
          <a:xfrm>
            <a:off x="102760" y="4154490"/>
            <a:ext cx="2116217" cy="2708434"/>
          </a:xfrm>
          <a:prstGeom prst="rect">
            <a:avLst/>
          </a:prstGeom>
          <a:noFill/>
        </p:spPr>
        <p:txBody>
          <a:bodyPr wrap="square" rtlCol="0">
            <a:spAutoFit/>
          </a:bodyPr>
          <a:lstStyle/>
          <a:p>
            <a:pPr algn="ctr"/>
            <a:r>
              <a:rPr lang="en-US" sz="1000" b="1" dirty="0"/>
              <a:t>Southern University </a:t>
            </a:r>
          </a:p>
          <a:p>
            <a:pPr algn="ctr"/>
            <a:r>
              <a:rPr lang="en-US" sz="1000" b="1" dirty="0"/>
              <a:t>New Orleans</a:t>
            </a:r>
          </a:p>
          <a:p>
            <a:pPr algn="ctr"/>
            <a:r>
              <a:rPr lang="en-US" sz="1000" dirty="0"/>
              <a:t>Public – New Orleans, Louisiana</a:t>
            </a:r>
          </a:p>
          <a:p>
            <a:pPr algn="ctr"/>
            <a:r>
              <a:rPr lang="en-US" sz="1000" dirty="0"/>
              <a:t>Enrollment: 2300</a:t>
            </a:r>
          </a:p>
          <a:p>
            <a:pPr algn="ctr"/>
            <a:r>
              <a:rPr lang="en-US" sz="1000" dirty="0"/>
              <a:t>Gender: 71/29% (Female)</a:t>
            </a:r>
          </a:p>
          <a:p>
            <a:pPr algn="ctr"/>
            <a:r>
              <a:rPr lang="en-US" sz="1000" dirty="0"/>
              <a:t>Student-Faculty Ratio: 20:1</a:t>
            </a:r>
          </a:p>
          <a:p>
            <a:pPr algn="ctr"/>
            <a:r>
              <a:rPr lang="en-US" sz="1000" dirty="0"/>
              <a:t>Average Class Size: 25</a:t>
            </a:r>
          </a:p>
          <a:p>
            <a:pPr algn="ctr"/>
            <a:r>
              <a:rPr lang="en-US" sz="1000" dirty="0"/>
              <a:t>Cost:$22,000</a:t>
            </a:r>
          </a:p>
          <a:p>
            <a:pPr algn="ctr"/>
            <a:r>
              <a:rPr lang="en-US" sz="1000" dirty="0">
                <a:solidFill>
                  <a:srgbClr val="FF0000"/>
                </a:solidFill>
              </a:rPr>
              <a:t>In-State Tuition Offered</a:t>
            </a:r>
            <a:endParaRPr lang="en-US" sz="1000" dirty="0"/>
          </a:p>
          <a:p>
            <a:pPr algn="ctr"/>
            <a:r>
              <a:rPr lang="en-US" sz="1000" dirty="0"/>
              <a:t>Degree Programs: 20</a:t>
            </a:r>
          </a:p>
          <a:p>
            <a:pPr algn="ctr"/>
            <a:endParaRPr lang="en-US" sz="1000" dirty="0"/>
          </a:p>
          <a:p>
            <a:pPr algn="ctr"/>
            <a:r>
              <a:rPr lang="en-US" sz="1000" dirty="0"/>
              <a:t>FACT:</a:t>
            </a:r>
          </a:p>
          <a:p>
            <a:pPr algn="ctr"/>
            <a:r>
              <a:rPr lang="en-US" sz="1000" dirty="0"/>
              <a:t>Since the campuses recovery from Hurricane Katrina the SUNO campus has had eight new buildings constructed and now open for use</a:t>
            </a:r>
          </a:p>
          <a:p>
            <a:pPr algn="ctr"/>
            <a:endParaRPr lang="en-US" sz="1000" dirty="0"/>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345" y="1572875"/>
            <a:ext cx="2129126" cy="2537728"/>
          </a:xfrm>
          <a:prstGeom prst="rect">
            <a:avLst/>
          </a:prstGeom>
        </p:spPr>
      </p:pic>
    </p:spTree>
    <p:extLst>
      <p:ext uri="{BB962C8B-B14F-4D97-AF65-F5344CB8AC3E}">
        <p14:creationId xmlns:p14="http://schemas.microsoft.com/office/powerpoint/2010/main" val="2467920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90288" y="1583117"/>
            <a:ext cx="2268794"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txBox="1">
            <a:spLocks/>
          </p:cNvSpPr>
          <p:nvPr/>
        </p:nvSpPr>
        <p:spPr>
          <a:xfrm>
            <a:off x="93407" y="4208083"/>
            <a:ext cx="2268794" cy="2480434"/>
          </a:xfrm>
          <a:prstGeom prst="rect">
            <a:avLst/>
          </a:prstGeom>
          <a:solidFill>
            <a:schemeClr val="tx2">
              <a:lumMod val="40000"/>
              <a:lumOff val="60000"/>
            </a:schemeClr>
          </a:solidFill>
        </p:spPr>
        <p:txBody>
          <a:bodyPr vert="horz" lIns="91440" rIns="45720" rtlCol="0" anchor="ctr">
            <a:normAutofit fontScale="97500"/>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lstStyle>
          <a:p>
            <a:pPr algn="ctr"/>
            <a:r>
              <a:rPr lang="en-US" sz="2000" dirty="0"/>
              <a:t>       </a:t>
            </a:r>
            <a:endParaRPr lang="en-US" sz="1300" dirty="0"/>
          </a:p>
          <a:p>
            <a:pPr algn="ctr"/>
            <a:r>
              <a:rPr lang="en-US" sz="1300" dirty="0"/>
              <a:t>	</a:t>
            </a:r>
            <a:r>
              <a:rPr lang="en-US" sz="1400" dirty="0"/>
              <a:t>	</a:t>
            </a:r>
          </a:p>
        </p:txBody>
      </p:sp>
      <p:pic>
        <p:nvPicPr>
          <p:cNvPr id="4" name="Content Placeholder 3" descr="C:\Users\hyoung\Desktop\HBCU Project 2016-17\HBCU Partner Stuff\New Applications 2016-17\New Partners Folders\Texas Southern Univ\TSU - Students on Campus.jpg"/>
          <p:cNvPicPr>
            <a:picLocks noGrp="1" noChangeAspect="1" noChangeArrowheads="1"/>
          </p:cNvPicPr>
          <p:nvPr>
            <p:ph sz="half" idx="1"/>
          </p:nvPr>
        </p:nvPicPr>
        <p:blipFill>
          <a:blip r:embed="rId4" cstate="email">
            <a:extLst>
              <a:ext uri="{28A0092B-C50C-407E-A947-70E740481C1C}">
                <a14:useLocalDpi xmlns:a14="http://schemas.microsoft.com/office/drawing/2010/main"/>
              </a:ext>
            </a:extLst>
          </a:blip>
          <a:srcRect/>
          <a:stretch>
            <a:fillRect/>
          </a:stretch>
        </p:blipFill>
        <p:spPr bwMode="auto">
          <a:xfrm>
            <a:off x="2438400" y="1600201"/>
            <a:ext cx="2209801" cy="249751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2438400" y="4191000"/>
            <a:ext cx="2204527" cy="2514600"/>
          </a:xfrm>
          <a:prstGeom prst="rect">
            <a:avLst/>
          </a:prstGeom>
          <a:solidFill>
            <a:schemeClr val="tx2">
              <a:lumMod val="40000"/>
              <a:lumOff val="60000"/>
            </a:schemeClr>
          </a:solidFill>
        </p:spPr>
        <p:txBody>
          <a:bodyPr vert="horz" lIns="91440" rIns="45720" rtlCol="0" anchor="ctr">
            <a:normAutofit fontScale="97500"/>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lstStyle>
          <a:p>
            <a:pPr algn="ctr"/>
            <a:endParaRPr lang="en-US" sz="2100" dirty="0"/>
          </a:p>
          <a:p>
            <a:pPr algn="ctr"/>
            <a:r>
              <a:rPr lang="en-US" sz="2700" dirty="0"/>
              <a:t>	</a:t>
            </a:r>
            <a:br>
              <a:rPr lang="en-US" sz="2700" dirty="0"/>
            </a:br>
            <a:endParaRPr lang="en-US" sz="1800" dirty="0"/>
          </a:p>
        </p:txBody>
      </p:sp>
      <p:pic>
        <p:nvPicPr>
          <p:cNvPr id="6" name="Content Placeholder 15" descr="Wiley College studens graduation.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19126" y="1600200"/>
            <a:ext cx="2133601" cy="2514600"/>
          </a:xfrm>
          <a:prstGeom prst="rect">
            <a:avLst/>
          </a:prstGeom>
        </p:spPr>
      </p:pic>
      <p:sp>
        <p:nvSpPr>
          <p:cNvPr id="7" name="Title 1"/>
          <p:cNvSpPr txBox="1">
            <a:spLocks/>
          </p:cNvSpPr>
          <p:nvPr/>
        </p:nvSpPr>
        <p:spPr>
          <a:xfrm>
            <a:off x="4719126" y="4190999"/>
            <a:ext cx="2128327" cy="2510587"/>
          </a:xfrm>
          <a:prstGeom prst="rect">
            <a:avLst/>
          </a:prstGeom>
          <a:solidFill>
            <a:schemeClr val="tx2">
              <a:lumMod val="40000"/>
              <a:lumOff val="60000"/>
            </a:schemeClr>
          </a:solidFill>
        </p:spPr>
        <p:txBody>
          <a:bodyPr vert="horz" lIns="91440" rIns="45720" rtlCol="0" anchor="ctr">
            <a:norm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lstStyle>
          <a:p>
            <a:r>
              <a:rPr lang="en-US" sz="1300" dirty="0"/>
              <a:t>		</a:t>
            </a:r>
            <a:br>
              <a:rPr lang="en-US" sz="1300" dirty="0"/>
            </a:br>
            <a:br>
              <a:rPr lang="en-US" sz="1300" dirty="0"/>
            </a:br>
            <a:r>
              <a:rPr lang="en-US" sz="1300" dirty="0"/>
              <a:t>	</a:t>
            </a:r>
            <a:r>
              <a:rPr lang="en-US" sz="1400" dirty="0"/>
              <a:t>	</a:t>
            </a:r>
          </a:p>
        </p:txBody>
      </p:sp>
      <p:pic>
        <p:nvPicPr>
          <p:cNvPr id="8" name="Content Placeholder 5" descr="Central State student picture.jpg"/>
          <p:cNvPicPr>
            <a:picLocks noChangeAspect="1"/>
          </p:cNvPicPr>
          <p:nvPr/>
        </p:nvPicPr>
        <p:blipFill>
          <a:blip r:embed="rId6" cstate="print"/>
          <a:stretch>
            <a:fillRect/>
          </a:stretch>
        </p:blipFill>
        <p:spPr>
          <a:xfrm>
            <a:off x="6928926" y="1600200"/>
            <a:ext cx="2062674" cy="2480434"/>
          </a:xfrm>
          <a:prstGeom prst="rect">
            <a:avLst/>
          </a:prstGeom>
        </p:spPr>
      </p:pic>
      <p:sp>
        <p:nvSpPr>
          <p:cNvPr id="9" name="Title 1"/>
          <p:cNvSpPr txBox="1">
            <a:spLocks/>
          </p:cNvSpPr>
          <p:nvPr/>
        </p:nvSpPr>
        <p:spPr>
          <a:xfrm>
            <a:off x="6928926" y="4191000"/>
            <a:ext cx="2062674" cy="2514600"/>
          </a:xfrm>
          <a:prstGeom prst="rect">
            <a:avLst/>
          </a:prstGeom>
          <a:solidFill>
            <a:schemeClr val="tx2">
              <a:lumMod val="40000"/>
              <a:lumOff val="60000"/>
            </a:schemeClr>
          </a:solidFill>
        </p:spPr>
        <p:txBody>
          <a:bodyPr vert="horz" lIns="91440" rIns="45720" rtlCol="0" anchor="ctr">
            <a:normAutofit fontScale="97500"/>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lstStyle>
          <a:p>
            <a:pPr algn="ctr"/>
            <a:endParaRPr lang="en-US" sz="1800" dirty="0"/>
          </a:p>
          <a:p>
            <a:pPr algn="ctr"/>
            <a:br>
              <a:rPr lang="en-US" sz="1400" dirty="0"/>
            </a:br>
            <a:r>
              <a:rPr lang="en-US" sz="1400" dirty="0"/>
              <a:t>	</a:t>
            </a:r>
          </a:p>
        </p:txBody>
      </p:sp>
      <p:sp>
        <p:nvSpPr>
          <p:cNvPr id="10" name="TextBox 9"/>
          <p:cNvSpPr txBox="1"/>
          <p:nvPr/>
        </p:nvSpPr>
        <p:spPr>
          <a:xfrm>
            <a:off x="838200" y="221718"/>
            <a:ext cx="7239000" cy="954107"/>
          </a:xfrm>
          <a:prstGeom prst="rect">
            <a:avLst/>
          </a:prstGeom>
          <a:noFill/>
        </p:spPr>
        <p:txBody>
          <a:bodyPr wrap="square" rtlCol="0">
            <a:spAutoFit/>
          </a:bodyPr>
          <a:lstStyle/>
          <a:p>
            <a:pPr algn="ctr"/>
            <a:r>
              <a:rPr lang="en-US" sz="2800" b="1" dirty="0">
                <a:latin typeface="Adobe Fan Heiti Std B" panose="020B0700000000000000" pitchFamily="34" charset="-128"/>
                <a:ea typeface="Adobe Fan Heiti Std B" panose="020B0700000000000000" pitchFamily="34" charset="-128"/>
              </a:rPr>
              <a:t>Partner HBCUs In The </a:t>
            </a:r>
          </a:p>
          <a:p>
            <a:pPr algn="ctr"/>
            <a:r>
              <a:rPr lang="en-US" sz="2800" b="1" dirty="0">
                <a:latin typeface="Adobe Fan Heiti Std B" panose="020B0700000000000000" pitchFamily="34" charset="-128"/>
                <a:ea typeface="Adobe Fan Heiti Std B" panose="020B0700000000000000" pitchFamily="34" charset="-128"/>
              </a:rPr>
              <a:t>States of Texas &amp; Ohio</a:t>
            </a:r>
          </a:p>
        </p:txBody>
      </p:sp>
      <p:sp>
        <p:nvSpPr>
          <p:cNvPr id="11" name="TextBox 10"/>
          <p:cNvSpPr txBox="1"/>
          <p:nvPr/>
        </p:nvSpPr>
        <p:spPr>
          <a:xfrm>
            <a:off x="90288" y="4261196"/>
            <a:ext cx="2210928" cy="2862322"/>
          </a:xfrm>
          <a:prstGeom prst="rect">
            <a:avLst/>
          </a:prstGeom>
          <a:noFill/>
        </p:spPr>
        <p:txBody>
          <a:bodyPr wrap="square" rtlCol="0">
            <a:spAutoFit/>
          </a:bodyPr>
          <a:lstStyle/>
          <a:p>
            <a:pPr algn="ctr"/>
            <a:r>
              <a:rPr lang="en-US" sz="1000" b="1" dirty="0"/>
              <a:t>Huston-Tillotson University</a:t>
            </a:r>
          </a:p>
          <a:p>
            <a:pPr algn="ctr"/>
            <a:r>
              <a:rPr lang="en-US" sz="1000" dirty="0"/>
              <a:t>Private –  Austin, Texas</a:t>
            </a:r>
          </a:p>
          <a:p>
            <a:pPr algn="ctr"/>
            <a:r>
              <a:rPr lang="en-US" sz="1000" dirty="0"/>
              <a:t>Enrollment: 1050</a:t>
            </a:r>
          </a:p>
          <a:p>
            <a:pPr algn="ctr"/>
            <a:r>
              <a:rPr lang="en-US" sz="1000" dirty="0"/>
              <a:t>Gender: 66/34% (Female) </a:t>
            </a:r>
          </a:p>
          <a:p>
            <a:pPr algn="ctr"/>
            <a:r>
              <a:rPr lang="en-US" sz="1000" dirty="0"/>
              <a:t>Student-Faculty Ratio: 15:1</a:t>
            </a:r>
          </a:p>
          <a:p>
            <a:pPr algn="ctr"/>
            <a:r>
              <a:rPr lang="en-US" sz="1000" dirty="0"/>
              <a:t>Average Class Size: 20</a:t>
            </a:r>
          </a:p>
          <a:p>
            <a:pPr algn="ctr"/>
            <a:r>
              <a:rPr lang="en-US" sz="1000" dirty="0"/>
              <a:t>Cost: $22,000</a:t>
            </a:r>
          </a:p>
          <a:p>
            <a:pPr algn="ctr"/>
            <a:r>
              <a:rPr lang="en-US" sz="1000" dirty="0"/>
              <a:t>Degree Programs: 18</a:t>
            </a:r>
          </a:p>
          <a:p>
            <a:pPr algn="ctr"/>
            <a:endParaRPr lang="en-US" sz="1000" dirty="0"/>
          </a:p>
          <a:p>
            <a:pPr algn="ctr"/>
            <a:r>
              <a:rPr lang="en-US" sz="1000" dirty="0"/>
              <a:t>FACT:</a:t>
            </a:r>
          </a:p>
          <a:p>
            <a:pPr algn="ctr"/>
            <a:r>
              <a:rPr lang="en-US" sz="1000" dirty="0"/>
              <a:t>The University also offers alternative teacher certification and academic programs for undergraduates interested in pursuing post-graduate degrees in Law and Medicine</a:t>
            </a:r>
          </a:p>
          <a:p>
            <a:pPr algn="ctr"/>
            <a:endParaRPr lang="en-US" sz="1000" dirty="0"/>
          </a:p>
          <a:p>
            <a:pPr algn="ctr"/>
            <a:endParaRPr lang="en-US" sz="1000" dirty="0"/>
          </a:p>
          <a:p>
            <a:pPr algn="ctr"/>
            <a:endParaRPr lang="en-US" sz="1000" dirty="0"/>
          </a:p>
        </p:txBody>
      </p:sp>
      <p:sp>
        <p:nvSpPr>
          <p:cNvPr id="12" name="TextBox 11"/>
          <p:cNvSpPr txBox="1"/>
          <p:nvPr/>
        </p:nvSpPr>
        <p:spPr>
          <a:xfrm>
            <a:off x="2508950" y="4238334"/>
            <a:ext cx="2063425" cy="2554545"/>
          </a:xfrm>
          <a:prstGeom prst="rect">
            <a:avLst/>
          </a:prstGeom>
          <a:noFill/>
        </p:spPr>
        <p:txBody>
          <a:bodyPr wrap="square" rtlCol="0">
            <a:spAutoFit/>
          </a:bodyPr>
          <a:lstStyle/>
          <a:p>
            <a:pPr algn="ctr"/>
            <a:r>
              <a:rPr lang="en-US" sz="1000" b="1" dirty="0"/>
              <a:t>Texas Southern University</a:t>
            </a:r>
          </a:p>
          <a:p>
            <a:pPr algn="ctr"/>
            <a:r>
              <a:rPr lang="en-US" sz="1000" dirty="0"/>
              <a:t>Public – Houston, Texas</a:t>
            </a:r>
          </a:p>
          <a:p>
            <a:pPr algn="ctr"/>
            <a:r>
              <a:rPr lang="en-US" sz="1000" dirty="0"/>
              <a:t>Enrollment: 9200</a:t>
            </a:r>
          </a:p>
          <a:p>
            <a:pPr algn="ctr"/>
            <a:r>
              <a:rPr lang="en-US" sz="1000" dirty="0"/>
              <a:t>Gender: 58/42% (Female)</a:t>
            </a:r>
          </a:p>
          <a:p>
            <a:pPr algn="ctr"/>
            <a:r>
              <a:rPr lang="en-US" sz="1000" dirty="0"/>
              <a:t>Student-Faculty Ratio: 18:1</a:t>
            </a:r>
          </a:p>
          <a:p>
            <a:pPr algn="ctr"/>
            <a:r>
              <a:rPr lang="en-US" sz="1000" dirty="0"/>
              <a:t>Average Class Size: 25-30</a:t>
            </a:r>
          </a:p>
          <a:p>
            <a:pPr algn="ctr"/>
            <a:r>
              <a:rPr lang="en-US" sz="1000" dirty="0"/>
              <a:t>Cost: $37,800</a:t>
            </a:r>
          </a:p>
          <a:p>
            <a:pPr algn="ctr"/>
            <a:r>
              <a:rPr lang="en-US" sz="1000" dirty="0"/>
              <a:t>Degree Programs: 100</a:t>
            </a:r>
          </a:p>
          <a:p>
            <a:pPr algn="ctr"/>
            <a:endParaRPr lang="en-US" sz="1000" dirty="0"/>
          </a:p>
          <a:p>
            <a:pPr algn="ctr"/>
            <a:r>
              <a:rPr lang="en-US" sz="1000" dirty="0"/>
              <a:t>FACT:</a:t>
            </a:r>
          </a:p>
          <a:p>
            <a:pPr algn="ctr"/>
            <a:r>
              <a:rPr lang="en-US" sz="1000" dirty="0"/>
              <a:t>TSU is a leading producer of college degrees to African Americans and Hispanics in Texas and ranks fourth in the United States in doctoral and professional degrees conferred to African Americans</a:t>
            </a:r>
          </a:p>
        </p:txBody>
      </p:sp>
      <p:sp>
        <p:nvSpPr>
          <p:cNvPr id="13" name="TextBox 12"/>
          <p:cNvSpPr txBox="1"/>
          <p:nvPr/>
        </p:nvSpPr>
        <p:spPr>
          <a:xfrm>
            <a:off x="4773662" y="4244945"/>
            <a:ext cx="2024529" cy="2554545"/>
          </a:xfrm>
          <a:prstGeom prst="rect">
            <a:avLst/>
          </a:prstGeom>
          <a:noFill/>
        </p:spPr>
        <p:txBody>
          <a:bodyPr wrap="square" rtlCol="0">
            <a:spAutoFit/>
          </a:bodyPr>
          <a:lstStyle/>
          <a:p>
            <a:pPr algn="ctr"/>
            <a:r>
              <a:rPr lang="en-US" sz="1000" b="1" dirty="0"/>
              <a:t>Wiley College</a:t>
            </a:r>
          </a:p>
          <a:p>
            <a:pPr algn="ctr"/>
            <a:r>
              <a:rPr lang="en-US" sz="1000" dirty="0"/>
              <a:t>Private –  Marshall, Texas</a:t>
            </a:r>
          </a:p>
          <a:p>
            <a:pPr algn="ctr"/>
            <a:r>
              <a:rPr lang="en-US" sz="1000" dirty="0"/>
              <a:t>Enrollment: 1200</a:t>
            </a:r>
          </a:p>
          <a:p>
            <a:pPr algn="ctr"/>
            <a:r>
              <a:rPr lang="en-US" sz="1000" dirty="0"/>
              <a:t>Gender: 60/40% (Female)</a:t>
            </a:r>
          </a:p>
          <a:p>
            <a:pPr algn="ctr"/>
            <a:r>
              <a:rPr lang="en-US" sz="1000" dirty="0"/>
              <a:t>Student-Faculty Ratio: 18:1</a:t>
            </a:r>
          </a:p>
          <a:p>
            <a:pPr algn="ctr"/>
            <a:r>
              <a:rPr lang="en-US" sz="1000" dirty="0"/>
              <a:t>Average Class Size: 20</a:t>
            </a:r>
          </a:p>
          <a:p>
            <a:pPr algn="ctr"/>
            <a:r>
              <a:rPr lang="en-US" sz="1000" dirty="0"/>
              <a:t>Cost:$20,500</a:t>
            </a:r>
          </a:p>
          <a:p>
            <a:pPr algn="ctr"/>
            <a:r>
              <a:rPr lang="en-US" sz="1000" dirty="0"/>
              <a:t>Degree Programs: 15</a:t>
            </a:r>
          </a:p>
          <a:p>
            <a:pPr algn="ctr"/>
            <a:endParaRPr lang="en-US" sz="1000" dirty="0"/>
          </a:p>
          <a:p>
            <a:pPr algn="ctr"/>
            <a:r>
              <a:rPr lang="en-US" sz="1000" dirty="0"/>
              <a:t>FACT: </a:t>
            </a:r>
          </a:p>
          <a:p>
            <a:pPr algn="ctr"/>
            <a:r>
              <a:rPr lang="en-US" sz="1000" dirty="0"/>
              <a:t>The movie “The Great Debaters directed and starring Denzel Washington was based on four students at Wiley College</a:t>
            </a:r>
          </a:p>
          <a:p>
            <a:pPr algn="ctr"/>
            <a:endParaRPr lang="en-US" sz="1000" dirty="0"/>
          </a:p>
          <a:p>
            <a:pPr algn="ctr"/>
            <a:endParaRPr lang="en-US" sz="1000" dirty="0"/>
          </a:p>
        </p:txBody>
      </p:sp>
      <p:sp>
        <p:nvSpPr>
          <p:cNvPr id="14" name="TextBox 13"/>
          <p:cNvSpPr txBox="1"/>
          <p:nvPr/>
        </p:nvSpPr>
        <p:spPr>
          <a:xfrm>
            <a:off x="6934744" y="4208083"/>
            <a:ext cx="2024529" cy="2554545"/>
          </a:xfrm>
          <a:prstGeom prst="rect">
            <a:avLst/>
          </a:prstGeom>
          <a:noFill/>
        </p:spPr>
        <p:txBody>
          <a:bodyPr wrap="square" rtlCol="0">
            <a:spAutoFit/>
          </a:bodyPr>
          <a:lstStyle/>
          <a:p>
            <a:pPr algn="ctr"/>
            <a:r>
              <a:rPr lang="en-US" sz="1000" b="1" dirty="0"/>
              <a:t>Central State University</a:t>
            </a:r>
          </a:p>
          <a:p>
            <a:pPr algn="ctr"/>
            <a:r>
              <a:rPr lang="en-US" sz="1000" dirty="0"/>
              <a:t>Public –  Wilberforce, Ohio</a:t>
            </a:r>
          </a:p>
          <a:p>
            <a:pPr algn="ctr"/>
            <a:r>
              <a:rPr lang="en-US" sz="1000" dirty="0"/>
              <a:t>Enrollment: 2000</a:t>
            </a:r>
          </a:p>
          <a:p>
            <a:pPr algn="ctr"/>
            <a:r>
              <a:rPr lang="en-US" sz="1000" dirty="0"/>
              <a:t>Gender: 60/40% (Female)</a:t>
            </a:r>
          </a:p>
          <a:p>
            <a:pPr algn="ctr"/>
            <a:r>
              <a:rPr lang="en-US" sz="1000" dirty="0"/>
              <a:t>Student-Faculty Ratio: 13:1 </a:t>
            </a:r>
          </a:p>
          <a:p>
            <a:pPr algn="ctr"/>
            <a:r>
              <a:rPr lang="en-US" sz="1000" dirty="0"/>
              <a:t>Average Class Size: 15-20</a:t>
            </a:r>
          </a:p>
          <a:p>
            <a:pPr algn="ctr"/>
            <a:r>
              <a:rPr lang="en-US" sz="1000" dirty="0"/>
              <a:t>Cost: $22,000</a:t>
            </a:r>
          </a:p>
          <a:p>
            <a:pPr algn="ctr"/>
            <a:r>
              <a:rPr lang="en-US" sz="1000" dirty="0"/>
              <a:t>Degree Programs: 30</a:t>
            </a:r>
          </a:p>
          <a:p>
            <a:pPr algn="ctr"/>
            <a:endParaRPr lang="en-US" sz="1000" dirty="0"/>
          </a:p>
          <a:p>
            <a:pPr algn="ctr"/>
            <a:r>
              <a:rPr lang="en-US" sz="1000" dirty="0"/>
              <a:t>FACT:</a:t>
            </a:r>
          </a:p>
          <a:p>
            <a:pPr algn="ctr"/>
            <a:r>
              <a:rPr lang="en-US" sz="1000" dirty="0"/>
              <a:t>In the Fall of 2019 a new campus residence hall expands to include a 250-bed apartment style residential hall and a 10,000 </a:t>
            </a:r>
            <a:r>
              <a:rPr lang="en-US" sz="1000" dirty="0" err="1"/>
              <a:t>sq.ft</a:t>
            </a:r>
            <a:r>
              <a:rPr lang="en-US" sz="1000" dirty="0"/>
              <a:t>. Wellness Center</a:t>
            </a:r>
          </a:p>
          <a:p>
            <a:pPr algn="ctr"/>
            <a:endParaRPr lang="en-US" sz="1000" dirty="0"/>
          </a:p>
        </p:txBody>
      </p:sp>
    </p:spTree>
    <p:extLst>
      <p:ext uri="{BB962C8B-B14F-4D97-AF65-F5344CB8AC3E}">
        <p14:creationId xmlns:p14="http://schemas.microsoft.com/office/powerpoint/2010/main" val="1274305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11" descr="West Virginia State Picture with 3 students.jpg"/>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1995" r="13334"/>
          <a:stretch/>
        </p:blipFill>
        <p:spPr>
          <a:xfrm>
            <a:off x="123011" y="1609288"/>
            <a:ext cx="2133600" cy="2514600"/>
          </a:xfrm>
        </p:spPr>
      </p:pic>
      <p:sp>
        <p:nvSpPr>
          <p:cNvPr id="10" name="Title 1"/>
          <p:cNvSpPr>
            <a:spLocks noGrp="1"/>
          </p:cNvSpPr>
          <p:nvPr>
            <p:ph type="title"/>
          </p:nvPr>
        </p:nvSpPr>
        <p:spPr>
          <a:xfrm>
            <a:off x="114446" y="4191000"/>
            <a:ext cx="2117866" cy="2570284"/>
          </a:xfrm>
          <a:solidFill>
            <a:schemeClr val="tx2">
              <a:lumMod val="40000"/>
              <a:lumOff val="60000"/>
            </a:schemeClr>
          </a:solidFill>
        </p:spPr>
        <p:txBody>
          <a:bodyPr>
            <a:normAutofit/>
          </a:bodyPr>
          <a:lstStyle/>
          <a:p>
            <a:pPr algn="ctr"/>
            <a:br>
              <a:rPr lang="en-US" sz="1400" dirty="0"/>
            </a:br>
            <a:r>
              <a:rPr lang="en-US" sz="1300" dirty="0"/>
              <a:t>	</a:t>
            </a:r>
            <a:r>
              <a:rPr lang="en-US" sz="1400" dirty="0"/>
              <a:t>		</a:t>
            </a:r>
          </a:p>
        </p:txBody>
      </p:sp>
      <p:pic>
        <p:nvPicPr>
          <p:cNvPr id="11"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14916" y="1600200"/>
            <a:ext cx="2114722"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1"/>
          <p:cNvSpPr txBox="1">
            <a:spLocks/>
          </p:cNvSpPr>
          <p:nvPr/>
        </p:nvSpPr>
        <p:spPr>
          <a:xfrm>
            <a:off x="2308037" y="4191000"/>
            <a:ext cx="2135383" cy="2570285"/>
          </a:xfrm>
          <a:prstGeom prst="rect">
            <a:avLst/>
          </a:prstGeom>
          <a:solidFill>
            <a:schemeClr val="tx2">
              <a:lumMod val="40000"/>
              <a:lumOff val="60000"/>
            </a:schemeClr>
          </a:solidFill>
        </p:spPr>
        <p:txBody>
          <a:bodyPr vert="horz" lIns="91440" rIns="45720" rtlCol="0" anchor="ctr">
            <a:normAutofit fontScale="97500"/>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lstStyle>
          <a:p>
            <a:pPr algn="ctr"/>
            <a:r>
              <a:rPr lang="en-US" sz="1500" dirty="0"/>
              <a:t>	</a:t>
            </a:r>
            <a:r>
              <a:rPr lang="en-US" sz="1400" dirty="0"/>
              <a:t>		</a:t>
            </a:r>
          </a:p>
        </p:txBody>
      </p:sp>
      <p:pic>
        <p:nvPicPr>
          <p:cNvPr id="6" name="Content Placeholder 6" descr="Lincoln U, Penn,.jpg"/>
          <p:cNvPicPr>
            <a:picLocks noGrp="1" noChangeAspect="1"/>
          </p:cNvPicPr>
          <p:nvPr>
            <p:ph sz="half" idx="1"/>
          </p:nvPr>
        </p:nvPicPr>
        <p:blipFill rotWithShape="1">
          <a:blip r:embed="rId4" cstate="email">
            <a:extLst>
              <a:ext uri="{28A0092B-C50C-407E-A947-70E740481C1C}">
                <a14:useLocalDpi xmlns:a14="http://schemas.microsoft.com/office/drawing/2010/main"/>
              </a:ext>
            </a:extLst>
          </a:blip>
          <a:srcRect l="23642" r="13475"/>
          <a:stretch/>
        </p:blipFill>
        <p:spPr>
          <a:xfrm>
            <a:off x="6842412" y="1592436"/>
            <a:ext cx="2133601" cy="2548304"/>
          </a:xfrm>
        </p:spPr>
      </p:pic>
      <p:sp>
        <p:nvSpPr>
          <p:cNvPr id="7" name="Title 1"/>
          <p:cNvSpPr txBox="1">
            <a:spLocks/>
          </p:cNvSpPr>
          <p:nvPr/>
        </p:nvSpPr>
        <p:spPr>
          <a:xfrm>
            <a:off x="4519145" y="4191000"/>
            <a:ext cx="2209166" cy="2570284"/>
          </a:xfrm>
          <a:prstGeom prst="rect">
            <a:avLst/>
          </a:prstGeom>
          <a:solidFill>
            <a:schemeClr val="tx2">
              <a:lumMod val="40000"/>
              <a:lumOff val="60000"/>
            </a:schemeClr>
          </a:solidFill>
        </p:spPr>
        <p:txBody>
          <a:bodyPr vert="horz" lIns="91440" rIns="45720" rtlCol="0" anchor="ctr">
            <a:normAutofit fontScale="97500"/>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lstStyle>
          <a:p>
            <a:pPr algn="ctr"/>
            <a:br>
              <a:rPr lang="en-US" sz="1800" dirty="0"/>
            </a:br>
            <a:r>
              <a:rPr lang="en-US" sz="1800" dirty="0"/>
              <a:t>	</a:t>
            </a:r>
            <a:br>
              <a:rPr lang="en-US" sz="1800" dirty="0"/>
            </a:br>
            <a:r>
              <a:rPr lang="en-US" sz="1300" dirty="0"/>
              <a:t>	</a:t>
            </a:r>
            <a:r>
              <a:rPr lang="en-US" sz="1400" dirty="0"/>
              <a:t>		</a:t>
            </a:r>
          </a:p>
        </p:txBody>
      </p:sp>
      <p:sp>
        <p:nvSpPr>
          <p:cNvPr id="13" name="Title 1"/>
          <p:cNvSpPr txBox="1">
            <a:spLocks/>
          </p:cNvSpPr>
          <p:nvPr/>
        </p:nvSpPr>
        <p:spPr>
          <a:xfrm>
            <a:off x="6817819" y="4180742"/>
            <a:ext cx="2195720" cy="2570284"/>
          </a:xfrm>
          <a:prstGeom prst="rect">
            <a:avLst/>
          </a:prstGeom>
          <a:solidFill>
            <a:schemeClr val="tx2">
              <a:lumMod val="40000"/>
              <a:lumOff val="60000"/>
            </a:schemeClr>
          </a:solidFill>
        </p:spPr>
        <p:txBody>
          <a:bodyPr vert="horz" lIns="91440" rIns="45720" rtlCol="0" anchor="ctr">
            <a:normAutofit fontScale="97500"/>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lstStyle>
          <a:p>
            <a:pPr algn="ctr"/>
            <a:r>
              <a:rPr lang="en-US" sz="1400" dirty="0"/>
              <a:t>	              </a:t>
            </a:r>
            <a:br>
              <a:rPr lang="en-US" sz="1300" dirty="0"/>
            </a:br>
            <a:endParaRPr lang="en-US" sz="1300" dirty="0"/>
          </a:p>
        </p:txBody>
      </p:sp>
      <p:sp>
        <p:nvSpPr>
          <p:cNvPr id="14" name="TextBox 13"/>
          <p:cNvSpPr txBox="1"/>
          <p:nvPr/>
        </p:nvSpPr>
        <p:spPr>
          <a:xfrm>
            <a:off x="167622" y="0"/>
            <a:ext cx="8671578" cy="1384995"/>
          </a:xfrm>
          <a:prstGeom prst="rect">
            <a:avLst/>
          </a:prstGeom>
          <a:noFill/>
        </p:spPr>
        <p:txBody>
          <a:bodyPr wrap="square" rtlCol="0">
            <a:spAutoFit/>
          </a:bodyPr>
          <a:lstStyle/>
          <a:p>
            <a:pPr algn="ctr"/>
            <a:r>
              <a:rPr lang="en-US" sz="2800" b="1" dirty="0">
                <a:latin typeface="Adobe Fan Heiti Std B" panose="020B0700000000000000" pitchFamily="34" charset="-128"/>
                <a:ea typeface="Adobe Fan Heiti Std B" panose="020B0700000000000000" pitchFamily="34" charset="-128"/>
              </a:rPr>
              <a:t>Partner HBCUs in the </a:t>
            </a:r>
          </a:p>
          <a:p>
            <a:pPr algn="ctr"/>
            <a:r>
              <a:rPr lang="en-US" sz="2800" b="1" dirty="0">
                <a:latin typeface="Adobe Fan Heiti Std B" panose="020B0700000000000000" pitchFamily="34" charset="-128"/>
                <a:ea typeface="Adobe Fan Heiti Std B" panose="020B0700000000000000" pitchFamily="34" charset="-128"/>
              </a:rPr>
              <a:t>States of Virginia, West Virginia and </a:t>
            </a:r>
          </a:p>
          <a:p>
            <a:pPr algn="ctr"/>
            <a:r>
              <a:rPr lang="en-US" sz="2800" b="1" dirty="0">
                <a:latin typeface="Adobe Fan Heiti Std B" panose="020B0700000000000000" pitchFamily="34" charset="-128"/>
                <a:ea typeface="Adobe Fan Heiti Std B" panose="020B0700000000000000" pitchFamily="34" charset="-128"/>
              </a:rPr>
              <a:t>Pennsylvania </a:t>
            </a:r>
          </a:p>
        </p:txBody>
      </p:sp>
      <p:sp>
        <p:nvSpPr>
          <p:cNvPr id="15" name="TextBox 14"/>
          <p:cNvSpPr txBox="1"/>
          <p:nvPr/>
        </p:nvSpPr>
        <p:spPr>
          <a:xfrm>
            <a:off x="167622" y="4148504"/>
            <a:ext cx="2024529" cy="2400657"/>
          </a:xfrm>
          <a:prstGeom prst="rect">
            <a:avLst/>
          </a:prstGeom>
          <a:noFill/>
        </p:spPr>
        <p:txBody>
          <a:bodyPr wrap="square" rtlCol="0">
            <a:spAutoFit/>
          </a:bodyPr>
          <a:lstStyle/>
          <a:p>
            <a:pPr algn="ctr"/>
            <a:r>
              <a:rPr lang="en-US" sz="1000" b="1" dirty="0"/>
              <a:t>West Virginia State University</a:t>
            </a:r>
          </a:p>
          <a:p>
            <a:pPr algn="ctr"/>
            <a:r>
              <a:rPr lang="en-US" sz="1000" dirty="0"/>
              <a:t>Public –   Institute, West Virginia</a:t>
            </a:r>
          </a:p>
          <a:p>
            <a:pPr algn="ctr"/>
            <a:r>
              <a:rPr lang="en-US" sz="1000" dirty="0"/>
              <a:t>Enrollment: 3690</a:t>
            </a:r>
          </a:p>
          <a:p>
            <a:pPr algn="ctr"/>
            <a:r>
              <a:rPr lang="en-US" sz="1000" dirty="0"/>
              <a:t>Gender: 54/46% (Female)</a:t>
            </a:r>
          </a:p>
          <a:p>
            <a:pPr algn="ctr"/>
            <a:r>
              <a:rPr lang="en-US" sz="1000" dirty="0"/>
              <a:t>Student-Faculty Ratio: 14:1</a:t>
            </a:r>
          </a:p>
          <a:p>
            <a:pPr algn="ctr"/>
            <a:r>
              <a:rPr lang="en-US" sz="1000" dirty="0"/>
              <a:t>Average Class Size: 25</a:t>
            </a:r>
          </a:p>
          <a:p>
            <a:pPr algn="ctr"/>
            <a:r>
              <a:rPr lang="en-US" sz="1000" dirty="0"/>
              <a:t>Cost: $30,200</a:t>
            </a:r>
          </a:p>
          <a:p>
            <a:pPr algn="ctr"/>
            <a:r>
              <a:rPr lang="en-US" sz="1000" dirty="0"/>
              <a:t>Degree Programs: 29</a:t>
            </a:r>
          </a:p>
          <a:p>
            <a:pPr algn="ctr"/>
            <a:endParaRPr lang="en-US" sz="1000" dirty="0"/>
          </a:p>
          <a:p>
            <a:pPr algn="ctr"/>
            <a:r>
              <a:rPr lang="en-US" sz="1000" dirty="0"/>
              <a:t>FACT:</a:t>
            </a:r>
          </a:p>
          <a:p>
            <a:pPr algn="ctr"/>
            <a:r>
              <a:rPr lang="en-US" sz="1000" dirty="0"/>
              <a:t>The first of 6 HBCU’s Authorized by the Civil Aeronautics Authority to establish aviation program.</a:t>
            </a:r>
          </a:p>
          <a:p>
            <a:pPr algn="ctr"/>
            <a:endParaRPr lang="en-US" sz="1000" dirty="0"/>
          </a:p>
          <a:p>
            <a:pPr algn="ctr"/>
            <a:endParaRPr lang="en-US" sz="1000" dirty="0"/>
          </a:p>
        </p:txBody>
      </p:sp>
      <p:sp>
        <p:nvSpPr>
          <p:cNvPr id="16" name="TextBox 15"/>
          <p:cNvSpPr txBox="1"/>
          <p:nvPr/>
        </p:nvSpPr>
        <p:spPr>
          <a:xfrm>
            <a:off x="2392218" y="4156859"/>
            <a:ext cx="1960117" cy="2554545"/>
          </a:xfrm>
          <a:prstGeom prst="rect">
            <a:avLst/>
          </a:prstGeom>
          <a:noFill/>
        </p:spPr>
        <p:txBody>
          <a:bodyPr wrap="square" rtlCol="0">
            <a:spAutoFit/>
          </a:bodyPr>
          <a:lstStyle/>
          <a:p>
            <a:pPr algn="ctr"/>
            <a:r>
              <a:rPr lang="en-US" sz="1000" b="1" dirty="0"/>
              <a:t>Virginia State University</a:t>
            </a:r>
          </a:p>
          <a:p>
            <a:pPr algn="ctr"/>
            <a:r>
              <a:rPr lang="en-US" sz="1000" dirty="0"/>
              <a:t>Public –  Petersburg, Virginia </a:t>
            </a:r>
          </a:p>
          <a:p>
            <a:pPr algn="ctr"/>
            <a:r>
              <a:rPr lang="en-US" sz="1000" dirty="0"/>
              <a:t>Enrollment: 4600</a:t>
            </a:r>
          </a:p>
          <a:p>
            <a:pPr algn="ctr"/>
            <a:r>
              <a:rPr lang="en-US" sz="1000" dirty="0"/>
              <a:t>Gender: 58/42% (Female)</a:t>
            </a:r>
          </a:p>
          <a:p>
            <a:pPr algn="ctr"/>
            <a:r>
              <a:rPr lang="en-US" sz="1000" dirty="0"/>
              <a:t>Student-Faculty Ratio: 17:1</a:t>
            </a:r>
          </a:p>
          <a:p>
            <a:pPr algn="ctr"/>
            <a:r>
              <a:rPr lang="en-US" sz="1000" dirty="0"/>
              <a:t>Average Class Size: 20</a:t>
            </a:r>
          </a:p>
          <a:p>
            <a:pPr algn="ctr"/>
            <a:r>
              <a:rPr lang="en-US" sz="1000" dirty="0"/>
              <a:t>Cost:$32,450</a:t>
            </a:r>
          </a:p>
          <a:p>
            <a:pPr algn="ctr"/>
            <a:r>
              <a:rPr lang="en-US" sz="1000" dirty="0"/>
              <a:t>Degree Programs: 50</a:t>
            </a:r>
          </a:p>
          <a:p>
            <a:pPr algn="ctr"/>
            <a:endParaRPr lang="en-US" sz="1000" dirty="0"/>
          </a:p>
          <a:p>
            <a:pPr algn="ctr"/>
            <a:r>
              <a:rPr lang="en-US" sz="1000" dirty="0"/>
              <a:t>FACT:</a:t>
            </a:r>
          </a:p>
          <a:p>
            <a:pPr algn="ctr"/>
            <a:r>
              <a:rPr lang="en-US" sz="1000" dirty="0"/>
              <a:t>Alumna Dr. </a:t>
            </a:r>
            <a:r>
              <a:rPr lang="en-US" sz="1000" dirty="0" err="1"/>
              <a:t>Lataisia</a:t>
            </a:r>
            <a:r>
              <a:rPr lang="en-US" sz="1000" dirty="0"/>
              <a:t> C. Jones has become the first African-American student to graduate from Florida State University with a Ph.D. in Biomedical Sciences</a:t>
            </a:r>
          </a:p>
          <a:p>
            <a:pPr algn="ctr"/>
            <a:endParaRPr lang="en-US" sz="1000" dirty="0"/>
          </a:p>
        </p:txBody>
      </p:sp>
      <p:sp>
        <p:nvSpPr>
          <p:cNvPr id="17" name="TextBox 16"/>
          <p:cNvSpPr txBox="1"/>
          <p:nvPr/>
        </p:nvSpPr>
        <p:spPr>
          <a:xfrm>
            <a:off x="6804035" y="4142509"/>
            <a:ext cx="2173967" cy="2862322"/>
          </a:xfrm>
          <a:prstGeom prst="rect">
            <a:avLst/>
          </a:prstGeom>
          <a:noFill/>
        </p:spPr>
        <p:txBody>
          <a:bodyPr wrap="square" rtlCol="0">
            <a:spAutoFit/>
          </a:bodyPr>
          <a:lstStyle/>
          <a:p>
            <a:pPr algn="ctr"/>
            <a:r>
              <a:rPr lang="en-US" sz="1000" b="1" dirty="0"/>
              <a:t>Lincoln University of PA</a:t>
            </a:r>
          </a:p>
          <a:p>
            <a:pPr algn="ctr"/>
            <a:r>
              <a:rPr lang="en-US" sz="1000" dirty="0"/>
              <a:t>Public –  Oxford, Pennsylvania</a:t>
            </a:r>
          </a:p>
          <a:p>
            <a:pPr algn="ctr"/>
            <a:r>
              <a:rPr lang="en-US" sz="1000" dirty="0"/>
              <a:t>Enrollment: 2100</a:t>
            </a:r>
          </a:p>
          <a:p>
            <a:pPr algn="ctr"/>
            <a:r>
              <a:rPr lang="en-US" sz="1000" dirty="0"/>
              <a:t>Gender: 66/34% (Female)</a:t>
            </a:r>
          </a:p>
          <a:p>
            <a:pPr algn="ctr"/>
            <a:r>
              <a:rPr lang="en-US" sz="1000" dirty="0"/>
              <a:t>Student-Faculty Ratio: 15:1</a:t>
            </a:r>
          </a:p>
          <a:p>
            <a:pPr algn="ctr"/>
            <a:r>
              <a:rPr lang="en-US" sz="1000" dirty="0"/>
              <a:t>Average Class Size: 20-25 </a:t>
            </a:r>
          </a:p>
          <a:p>
            <a:pPr algn="ctr"/>
            <a:r>
              <a:rPr lang="en-US" sz="1000" dirty="0"/>
              <a:t>Cost: $26,500</a:t>
            </a:r>
          </a:p>
          <a:p>
            <a:pPr algn="ctr"/>
            <a:r>
              <a:rPr lang="en-US" sz="1000" dirty="0">
                <a:solidFill>
                  <a:srgbClr val="FF0000"/>
                </a:solidFill>
              </a:rPr>
              <a:t>In-State Tuition Offered</a:t>
            </a:r>
            <a:endParaRPr lang="en-US" sz="1000" dirty="0"/>
          </a:p>
          <a:p>
            <a:pPr algn="ctr"/>
            <a:r>
              <a:rPr lang="en-US" sz="1000" dirty="0"/>
              <a:t>Degree Programs: 35</a:t>
            </a:r>
          </a:p>
          <a:p>
            <a:pPr algn="ctr"/>
            <a:endParaRPr lang="en-US" sz="1000" dirty="0"/>
          </a:p>
          <a:p>
            <a:pPr algn="ctr"/>
            <a:r>
              <a:rPr lang="en-US" sz="1000" dirty="0"/>
              <a:t>FACT:</a:t>
            </a:r>
          </a:p>
          <a:p>
            <a:pPr algn="ctr"/>
            <a:r>
              <a:rPr lang="en-US" sz="1000" dirty="0"/>
              <a:t>Lincoln University received its charter from the Commonwealth of Pennsylvania on April 29, 1854, making it the nation's first degree-granting Historically Black College and University (HBCU)</a:t>
            </a:r>
          </a:p>
          <a:p>
            <a:pPr algn="ctr"/>
            <a:endParaRPr lang="en-US" sz="1000" dirty="0"/>
          </a:p>
        </p:txBody>
      </p:sp>
      <p:sp>
        <p:nvSpPr>
          <p:cNvPr id="19" name="TextBox 18"/>
          <p:cNvSpPr txBox="1"/>
          <p:nvPr/>
        </p:nvSpPr>
        <p:spPr>
          <a:xfrm>
            <a:off x="4560042" y="4148504"/>
            <a:ext cx="2116922" cy="3016210"/>
          </a:xfrm>
          <a:prstGeom prst="rect">
            <a:avLst/>
          </a:prstGeom>
          <a:noFill/>
        </p:spPr>
        <p:txBody>
          <a:bodyPr wrap="square" rtlCol="0">
            <a:spAutoFit/>
          </a:bodyPr>
          <a:lstStyle/>
          <a:p>
            <a:pPr algn="ctr"/>
            <a:r>
              <a:rPr lang="en-US" sz="1000" b="1" dirty="0"/>
              <a:t>Hampton University</a:t>
            </a:r>
          </a:p>
          <a:p>
            <a:pPr algn="ctr"/>
            <a:r>
              <a:rPr lang="en-US" sz="1000" dirty="0"/>
              <a:t>Private –  Hampton, Virginia</a:t>
            </a:r>
          </a:p>
          <a:p>
            <a:pPr algn="ctr"/>
            <a:r>
              <a:rPr lang="en-US" sz="1000" dirty="0"/>
              <a:t>Enrollment: 4300</a:t>
            </a:r>
          </a:p>
          <a:p>
            <a:pPr algn="ctr"/>
            <a:r>
              <a:rPr lang="en-US" sz="1000" dirty="0"/>
              <a:t>Gender: 67/33% (Female)</a:t>
            </a:r>
          </a:p>
          <a:p>
            <a:pPr algn="ctr"/>
            <a:r>
              <a:rPr lang="en-US" sz="1000" dirty="0"/>
              <a:t>Student-Faculty Ratio: 13:1</a:t>
            </a:r>
          </a:p>
          <a:p>
            <a:pPr algn="ctr"/>
            <a:r>
              <a:rPr lang="en-US" sz="1000" dirty="0"/>
              <a:t>Average Class Size: 25</a:t>
            </a:r>
          </a:p>
          <a:p>
            <a:pPr algn="ctr"/>
            <a:r>
              <a:rPr lang="en-US" sz="1000" dirty="0"/>
              <a:t>Cost: $40,000</a:t>
            </a:r>
          </a:p>
          <a:p>
            <a:pPr algn="ctr"/>
            <a:r>
              <a:rPr lang="en-US" sz="1000" dirty="0"/>
              <a:t>Degree Programs: 80</a:t>
            </a:r>
          </a:p>
          <a:p>
            <a:pPr algn="ctr"/>
            <a:endParaRPr lang="en-US" sz="1000" dirty="0"/>
          </a:p>
          <a:p>
            <a:pPr algn="ctr"/>
            <a:r>
              <a:rPr lang="en-US" sz="1000" dirty="0"/>
              <a:t>FACT:</a:t>
            </a:r>
          </a:p>
          <a:p>
            <a:pPr algn="ctr"/>
            <a:r>
              <a:rPr lang="en-US" sz="1000" dirty="0"/>
              <a:t>Emancipation Oak  on HU Campus was the site of the first southern reading of the  Emancipation Proclamation in 1863 and designated one of the 10 greatest trees in the world by National Geographic Society</a:t>
            </a:r>
          </a:p>
          <a:p>
            <a:pPr algn="ctr"/>
            <a:endParaRPr lang="en-US" sz="1000" dirty="0"/>
          </a:p>
          <a:p>
            <a:pPr algn="ctr"/>
            <a:endParaRPr lang="en-US" sz="1000" dirty="0"/>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14788" r="10651"/>
          <a:stretch/>
        </p:blipFill>
        <p:spPr>
          <a:xfrm>
            <a:off x="4581741" y="1600200"/>
            <a:ext cx="2133600" cy="2514600"/>
          </a:xfrm>
          <a:prstGeom prst="rect">
            <a:avLst/>
          </a:prstGeom>
        </p:spPr>
      </p:pic>
    </p:spTree>
    <p:extLst>
      <p:ext uri="{BB962C8B-B14F-4D97-AF65-F5344CB8AC3E}">
        <p14:creationId xmlns:p14="http://schemas.microsoft.com/office/powerpoint/2010/main" val="847713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descr="Clark Atlanta Student pictures.jpg"/>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rcRect l="13954" r="17868"/>
          <a:stretch/>
        </p:blipFill>
        <p:spPr>
          <a:xfrm>
            <a:off x="120145" y="1610622"/>
            <a:ext cx="2233948" cy="2438400"/>
          </a:xfrm>
        </p:spPr>
      </p:pic>
      <p:sp>
        <p:nvSpPr>
          <p:cNvPr id="13" name="Title 1"/>
          <p:cNvSpPr>
            <a:spLocks noGrp="1"/>
          </p:cNvSpPr>
          <p:nvPr>
            <p:ph type="title"/>
          </p:nvPr>
        </p:nvSpPr>
        <p:spPr>
          <a:xfrm>
            <a:off x="152400" y="4114799"/>
            <a:ext cx="2133600" cy="2590801"/>
          </a:xfrm>
          <a:solidFill>
            <a:schemeClr val="tx2">
              <a:lumMod val="40000"/>
              <a:lumOff val="60000"/>
            </a:schemeClr>
          </a:solidFill>
        </p:spPr>
        <p:txBody>
          <a:bodyPr>
            <a:normAutofit/>
          </a:bodyPr>
          <a:lstStyle/>
          <a:p>
            <a:pPr algn="ctr"/>
            <a:r>
              <a:rPr lang="en-US" sz="1600" dirty="0"/>
              <a:t>	</a:t>
            </a:r>
            <a:br>
              <a:rPr lang="en-US" sz="900" dirty="0"/>
            </a:br>
            <a:r>
              <a:rPr lang="en-US" sz="1300" dirty="0"/>
              <a:t>		</a:t>
            </a:r>
            <a:endParaRPr lang="en-US" sz="1400" dirty="0"/>
          </a:p>
        </p:txBody>
      </p:sp>
      <p:pic>
        <p:nvPicPr>
          <p:cNvPr id="14"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29546" r="6819"/>
          <a:stretch/>
        </p:blipFill>
        <p:spPr bwMode="auto">
          <a:xfrm>
            <a:off x="2335584" y="1610622"/>
            <a:ext cx="2133600" cy="2438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itle 1"/>
          <p:cNvSpPr txBox="1">
            <a:spLocks/>
          </p:cNvSpPr>
          <p:nvPr/>
        </p:nvSpPr>
        <p:spPr>
          <a:xfrm>
            <a:off x="2362199" y="4114799"/>
            <a:ext cx="2062532" cy="2590800"/>
          </a:xfrm>
          <a:prstGeom prst="rect">
            <a:avLst/>
          </a:prstGeom>
          <a:solidFill>
            <a:schemeClr val="tx2">
              <a:lumMod val="40000"/>
              <a:lumOff val="60000"/>
            </a:schemeClr>
          </a:solidFill>
        </p:spPr>
        <p:txBody>
          <a:bodyPr vert="horz" lIns="91440" rIns="45720" rtlCol="0" anchor="ctr">
            <a:normAutofit fontScale="97500"/>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lstStyle>
          <a:p>
            <a:pPr algn="ctr"/>
            <a:r>
              <a:rPr lang="en-US" sz="1300" dirty="0"/>
              <a:t>	</a:t>
            </a:r>
            <a:endParaRPr lang="en-US" sz="1400" dirty="0"/>
          </a:p>
        </p:txBody>
      </p:sp>
      <p:pic>
        <p:nvPicPr>
          <p:cNvPr id="16" name="Picture 3" descr="C:\Users\hyoung\Desktop\HBCU Project 2016-17\HBCU Partner Stuff\New Applications 2016-17\New Partners Folders\Claflin University\IA.jpg"/>
          <p:cNvPicPr>
            <a:picLocks noGrp="1" noChangeAspect="1" noChangeArrowheads="1"/>
          </p:cNvPicPr>
          <p:nvPr>
            <p:ph sz="half" idx="2"/>
          </p:nvPr>
        </p:nvPicPr>
        <p:blipFill rotWithShape="1">
          <a:blip r:embed="rId5" cstate="email">
            <a:extLst>
              <a:ext uri="{28A0092B-C50C-407E-A947-70E740481C1C}">
                <a14:useLocalDpi xmlns:a14="http://schemas.microsoft.com/office/drawing/2010/main"/>
              </a:ext>
            </a:extLst>
          </a:blip>
          <a:srcRect l="13004" r="13181"/>
          <a:stretch/>
        </p:blipFill>
        <p:spPr bwMode="auto">
          <a:xfrm>
            <a:off x="4515235" y="1610622"/>
            <a:ext cx="2133600" cy="2438399"/>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p:cNvSpPr txBox="1">
            <a:spLocks/>
          </p:cNvSpPr>
          <p:nvPr/>
        </p:nvSpPr>
        <p:spPr>
          <a:xfrm>
            <a:off x="4500931" y="4114799"/>
            <a:ext cx="2204669" cy="2590801"/>
          </a:xfrm>
          <a:prstGeom prst="rect">
            <a:avLst/>
          </a:prstGeom>
          <a:solidFill>
            <a:schemeClr val="tx2">
              <a:lumMod val="40000"/>
              <a:lumOff val="60000"/>
            </a:schemeClr>
          </a:solidFill>
        </p:spPr>
        <p:txBody>
          <a:bodyPr vert="horz" lIns="91440" rIns="45720" rtlCol="0" anchor="ctr">
            <a:no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lstStyle>
          <a:p>
            <a:pPr algn="ctr"/>
            <a:br>
              <a:rPr lang="en-US" sz="1200" dirty="0"/>
            </a:br>
            <a:br>
              <a:rPr lang="en-US" sz="1200" dirty="0"/>
            </a:br>
            <a:br>
              <a:rPr lang="en-US" sz="1200" dirty="0"/>
            </a:br>
            <a:br>
              <a:rPr lang="en-US" sz="1200" dirty="0"/>
            </a:br>
            <a:r>
              <a:rPr lang="en-US" sz="1200" dirty="0"/>
              <a:t>	</a:t>
            </a:r>
          </a:p>
          <a:p>
            <a:pPr algn="ctr"/>
            <a:r>
              <a:rPr lang="en-US" sz="1200" dirty="0"/>
              <a:t>	</a:t>
            </a:r>
            <a:br>
              <a:rPr lang="en-US" sz="1200" dirty="0"/>
            </a:br>
            <a:r>
              <a:rPr lang="en-US" sz="1200" dirty="0"/>
              <a:t>					</a:t>
            </a:r>
            <a:br>
              <a:rPr lang="en-US" sz="1200" dirty="0"/>
            </a:br>
            <a:br>
              <a:rPr lang="en-US" sz="1200" dirty="0"/>
            </a:br>
            <a:br>
              <a:rPr lang="en-US" sz="1200" dirty="0"/>
            </a:br>
            <a:endParaRPr lang="en-US" sz="1200" dirty="0"/>
          </a:p>
        </p:txBody>
      </p:sp>
      <p:pic>
        <p:nvPicPr>
          <p:cNvPr id="18" name="Picture 2" descr="C:\Users\hyoung\Desktop\Yearly Project Files\HBCU Project 2017-18\HBCU Partner Stuff\Applicants 2018-19\Benedict College\BC Mktg18_AJ0956_preview(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81802" y="1610622"/>
            <a:ext cx="2168011" cy="2427976"/>
          </a:xfrm>
          <a:prstGeom prst="rect">
            <a:avLst/>
          </a:prstGeom>
          <a:noFill/>
          <a:extLst>
            <a:ext uri="{909E8E84-426E-40DD-AFC4-6F175D3DCCD1}">
              <a14:hiddenFill xmlns:a14="http://schemas.microsoft.com/office/drawing/2010/main">
                <a:solidFill>
                  <a:srgbClr val="FFFFFF"/>
                </a:solidFill>
              </a14:hiddenFill>
            </a:ext>
          </a:extLst>
        </p:spPr>
      </p:pic>
      <p:sp>
        <p:nvSpPr>
          <p:cNvPr id="19" name="Title 1"/>
          <p:cNvSpPr txBox="1">
            <a:spLocks/>
          </p:cNvSpPr>
          <p:nvPr/>
        </p:nvSpPr>
        <p:spPr>
          <a:xfrm>
            <a:off x="6802316" y="4114799"/>
            <a:ext cx="2191456" cy="2590799"/>
          </a:xfrm>
          <a:prstGeom prst="rect">
            <a:avLst/>
          </a:prstGeom>
          <a:solidFill>
            <a:schemeClr val="tx2">
              <a:lumMod val="40000"/>
              <a:lumOff val="60000"/>
            </a:schemeClr>
          </a:solidFill>
        </p:spPr>
        <p:txBody>
          <a:bodyPr vert="horz" lIns="91440" rIns="45720" rtlCol="0" anchor="ctr">
            <a:no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lstStyle>
          <a:p>
            <a:br>
              <a:rPr lang="en-US" sz="1200" dirty="0"/>
            </a:br>
            <a:br>
              <a:rPr lang="en-US" sz="1200" dirty="0"/>
            </a:br>
            <a:br>
              <a:rPr lang="en-US" sz="1200" dirty="0"/>
            </a:br>
            <a:br>
              <a:rPr lang="en-US" sz="1200" dirty="0"/>
            </a:br>
            <a:br>
              <a:rPr lang="en-US" sz="1200" dirty="0"/>
            </a:br>
            <a:endParaRPr lang="en-US" sz="1200" dirty="0"/>
          </a:p>
          <a:p>
            <a:pPr algn="ctr"/>
            <a:r>
              <a:rPr lang="en-US" sz="1200" dirty="0"/>
              <a:t>	</a:t>
            </a:r>
            <a:br>
              <a:rPr lang="en-US" sz="1200" dirty="0"/>
            </a:br>
            <a:r>
              <a:rPr lang="en-US" sz="1200" dirty="0"/>
              <a:t>					</a:t>
            </a:r>
            <a:br>
              <a:rPr lang="en-US" sz="1200" dirty="0"/>
            </a:br>
            <a:br>
              <a:rPr lang="en-US" sz="1200" dirty="0"/>
            </a:br>
            <a:br>
              <a:rPr lang="en-US" sz="1200" dirty="0"/>
            </a:br>
            <a:endParaRPr lang="en-US" sz="1200" dirty="0"/>
          </a:p>
        </p:txBody>
      </p:sp>
      <p:sp>
        <p:nvSpPr>
          <p:cNvPr id="10" name="TextBox 9"/>
          <p:cNvSpPr txBox="1"/>
          <p:nvPr/>
        </p:nvSpPr>
        <p:spPr>
          <a:xfrm>
            <a:off x="1371600" y="385584"/>
            <a:ext cx="6248400" cy="954107"/>
          </a:xfrm>
          <a:prstGeom prst="rect">
            <a:avLst/>
          </a:prstGeom>
          <a:noFill/>
        </p:spPr>
        <p:txBody>
          <a:bodyPr wrap="square" rtlCol="0">
            <a:spAutoFit/>
          </a:bodyPr>
          <a:lstStyle/>
          <a:p>
            <a:pPr algn="ctr"/>
            <a:r>
              <a:rPr lang="en-US" sz="2800" b="1" dirty="0">
                <a:latin typeface="Adobe Fan Heiti Std B" panose="020B0700000000000000" pitchFamily="34" charset="-128"/>
                <a:ea typeface="Adobe Fan Heiti Std B" panose="020B0700000000000000" pitchFamily="34" charset="-128"/>
              </a:rPr>
              <a:t>Partner HBCUs In The </a:t>
            </a:r>
          </a:p>
          <a:p>
            <a:pPr algn="ctr"/>
            <a:r>
              <a:rPr lang="en-US" sz="2800" b="1" dirty="0">
                <a:latin typeface="Adobe Fan Heiti Std B" panose="020B0700000000000000" pitchFamily="34" charset="-128"/>
                <a:ea typeface="Adobe Fan Heiti Std B" panose="020B0700000000000000" pitchFamily="34" charset="-128"/>
              </a:rPr>
              <a:t>States of Georgia and South Carolina </a:t>
            </a:r>
          </a:p>
        </p:txBody>
      </p:sp>
      <p:sp>
        <p:nvSpPr>
          <p:cNvPr id="11" name="TextBox 10"/>
          <p:cNvSpPr txBox="1"/>
          <p:nvPr/>
        </p:nvSpPr>
        <p:spPr>
          <a:xfrm>
            <a:off x="247531" y="4114799"/>
            <a:ext cx="2014321" cy="2708434"/>
          </a:xfrm>
          <a:prstGeom prst="rect">
            <a:avLst/>
          </a:prstGeom>
          <a:noFill/>
        </p:spPr>
        <p:txBody>
          <a:bodyPr wrap="square" rtlCol="0">
            <a:spAutoFit/>
          </a:bodyPr>
          <a:lstStyle/>
          <a:p>
            <a:pPr algn="ctr"/>
            <a:r>
              <a:rPr lang="en-US" sz="1000" b="1" dirty="0"/>
              <a:t>Clark Atlanta University</a:t>
            </a:r>
          </a:p>
          <a:p>
            <a:pPr algn="ctr"/>
            <a:r>
              <a:rPr lang="en-US" sz="1000" dirty="0"/>
              <a:t>Private –  Atlanta, Georgia </a:t>
            </a:r>
          </a:p>
          <a:p>
            <a:pPr algn="ctr"/>
            <a:r>
              <a:rPr lang="en-US" sz="1000" dirty="0"/>
              <a:t>Enrollment: 3500</a:t>
            </a:r>
          </a:p>
          <a:p>
            <a:pPr algn="ctr"/>
            <a:r>
              <a:rPr lang="en-US" sz="1000" dirty="0"/>
              <a:t>Gender: 74/26% (Female)</a:t>
            </a:r>
          </a:p>
          <a:p>
            <a:pPr algn="ctr"/>
            <a:r>
              <a:rPr lang="en-US" sz="1000" dirty="0"/>
              <a:t>Student-Faculty Ratio: 15:1 </a:t>
            </a:r>
          </a:p>
          <a:p>
            <a:pPr algn="ctr"/>
            <a:r>
              <a:rPr lang="en-US" sz="1000" dirty="0"/>
              <a:t>Average Class Size: </a:t>
            </a:r>
          </a:p>
          <a:p>
            <a:pPr algn="ctr"/>
            <a:r>
              <a:rPr lang="en-US" sz="1000" dirty="0"/>
              <a:t>Cost: $33,500</a:t>
            </a:r>
          </a:p>
          <a:p>
            <a:pPr algn="ctr"/>
            <a:r>
              <a:rPr lang="en-US" sz="1000" dirty="0"/>
              <a:t>Degree Programs: 38</a:t>
            </a:r>
          </a:p>
          <a:p>
            <a:pPr algn="ctr"/>
            <a:endParaRPr lang="en-US" sz="1000" dirty="0"/>
          </a:p>
          <a:p>
            <a:pPr algn="ctr"/>
            <a:r>
              <a:rPr lang="en-US" sz="1000" dirty="0"/>
              <a:t>FACT:</a:t>
            </a:r>
          </a:p>
          <a:p>
            <a:pPr algn="ctr"/>
            <a:r>
              <a:rPr lang="en-US" sz="1000" dirty="0"/>
              <a:t>In April 0f 2019 CAU entered into a 3+3 program  with Syracuse University College of Law – students finish the bachelors and Juris doctor degree in an accelerated format</a:t>
            </a:r>
          </a:p>
          <a:p>
            <a:pPr algn="ctr"/>
            <a:endParaRPr lang="en-US" sz="1000" dirty="0"/>
          </a:p>
        </p:txBody>
      </p:sp>
      <p:sp>
        <p:nvSpPr>
          <p:cNvPr id="20" name="TextBox 19"/>
          <p:cNvSpPr txBox="1"/>
          <p:nvPr/>
        </p:nvSpPr>
        <p:spPr>
          <a:xfrm>
            <a:off x="2449345" y="4114799"/>
            <a:ext cx="1795929" cy="2708434"/>
          </a:xfrm>
          <a:prstGeom prst="rect">
            <a:avLst/>
          </a:prstGeom>
          <a:noFill/>
        </p:spPr>
        <p:txBody>
          <a:bodyPr wrap="square" rtlCol="0">
            <a:spAutoFit/>
          </a:bodyPr>
          <a:lstStyle/>
          <a:p>
            <a:pPr algn="ctr"/>
            <a:r>
              <a:rPr lang="en-US" sz="1000" b="1" dirty="0"/>
              <a:t>Fort Valley State University</a:t>
            </a:r>
          </a:p>
          <a:p>
            <a:pPr algn="ctr"/>
            <a:r>
              <a:rPr lang="en-US" sz="1000" dirty="0"/>
              <a:t>Public – Fort Valley, Georgia </a:t>
            </a:r>
          </a:p>
          <a:p>
            <a:pPr algn="ctr"/>
            <a:r>
              <a:rPr lang="en-US" sz="1000" dirty="0"/>
              <a:t>Enrollment: 2700</a:t>
            </a:r>
          </a:p>
          <a:p>
            <a:pPr algn="ctr"/>
            <a:r>
              <a:rPr lang="en-US" sz="1000" dirty="0"/>
              <a:t>Gender: 62/38% (Female)</a:t>
            </a:r>
          </a:p>
          <a:p>
            <a:pPr algn="ctr"/>
            <a:r>
              <a:rPr lang="en-US" sz="1000" dirty="0"/>
              <a:t>Student-Faculty Ratio:21:1 </a:t>
            </a:r>
          </a:p>
          <a:p>
            <a:pPr algn="ctr"/>
            <a:r>
              <a:rPr lang="en-US" sz="1000" dirty="0"/>
              <a:t>Average Class Size: 20</a:t>
            </a:r>
          </a:p>
          <a:p>
            <a:pPr algn="ctr"/>
            <a:r>
              <a:rPr lang="en-US" sz="1000" dirty="0"/>
              <a:t>Cost: $21,000</a:t>
            </a:r>
          </a:p>
          <a:p>
            <a:pPr algn="ctr"/>
            <a:r>
              <a:rPr lang="en-US" sz="1000" dirty="0"/>
              <a:t>Degree Programs: 50</a:t>
            </a:r>
          </a:p>
          <a:p>
            <a:pPr algn="ctr"/>
            <a:endParaRPr lang="en-US" sz="1000" dirty="0"/>
          </a:p>
          <a:p>
            <a:pPr algn="ctr"/>
            <a:r>
              <a:rPr lang="en-US" sz="1000" dirty="0"/>
              <a:t>FACT:</a:t>
            </a:r>
          </a:p>
          <a:p>
            <a:pPr algn="ctr"/>
            <a:r>
              <a:rPr lang="en-US" sz="1000" dirty="0"/>
              <a:t>FVSU has been the nation’s top producer of African Americans in mathematics and related majors in 2 of the past 3 years.</a:t>
            </a:r>
          </a:p>
          <a:p>
            <a:pPr algn="ctr"/>
            <a:endParaRPr lang="en-US" sz="1000" dirty="0"/>
          </a:p>
          <a:p>
            <a:pPr algn="ctr"/>
            <a:endParaRPr lang="en-US" sz="1000" dirty="0"/>
          </a:p>
        </p:txBody>
      </p:sp>
      <p:sp>
        <p:nvSpPr>
          <p:cNvPr id="21" name="TextBox 20"/>
          <p:cNvSpPr txBox="1"/>
          <p:nvPr/>
        </p:nvSpPr>
        <p:spPr>
          <a:xfrm>
            <a:off x="4511877" y="4114799"/>
            <a:ext cx="2163637" cy="2554545"/>
          </a:xfrm>
          <a:prstGeom prst="rect">
            <a:avLst/>
          </a:prstGeom>
          <a:noFill/>
        </p:spPr>
        <p:txBody>
          <a:bodyPr wrap="square" rtlCol="0">
            <a:spAutoFit/>
          </a:bodyPr>
          <a:lstStyle/>
          <a:p>
            <a:pPr algn="ctr"/>
            <a:r>
              <a:rPr lang="en-US" sz="1000" b="1" dirty="0"/>
              <a:t>Claflin University</a:t>
            </a:r>
          </a:p>
          <a:p>
            <a:pPr algn="ctr"/>
            <a:r>
              <a:rPr lang="en-US" sz="1000" dirty="0"/>
              <a:t>Private – Orangeburg, South Carolina</a:t>
            </a:r>
          </a:p>
          <a:p>
            <a:pPr algn="ctr"/>
            <a:r>
              <a:rPr lang="en-US" sz="1000" dirty="0"/>
              <a:t>Enrollment: 2200</a:t>
            </a:r>
          </a:p>
          <a:p>
            <a:pPr algn="ctr"/>
            <a:r>
              <a:rPr lang="en-US" sz="1000" dirty="0"/>
              <a:t>Gender: 68/32% (Female)</a:t>
            </a:r>
          </a:p>
          <a:p>
            <a:pPr algn="ctr"/>
            <a:r>
              <a:rPr lang="en-US" sz="1000" dirty="0"/>
              <a:t>Student-Faculty Ratio: 14:1</a:t>
            </a:r>
          </a:p>
          <a:p>
            <a:pPr algn="ctr"/>
            <a:r>
              <a:rPr lang="en-US" sz="1000" dirty="0"/>
              <a:t>Average Class Size: 20</a:t>
            </a:r>
          </a:p>
          <a:p>
            <a:pPr algn="ctr"/>
            <a:r>
              <a:rPr lang="en-US" sz="1000" dirty="0"/>
              <a:t>Cost: $27,000</a:t>
            </a:r>
          </a:p>
          <a:p>
            <a:pPr algn="ctr"/>
            <a:r>
              <a:rPr lang="en-US" sz="1000" dirty="0"/>
              <a:t>Degree Programs: 41</a:t>
            </a:r>
          </a:p>
          <a:p>
            <a:pPr algn="ctr"/>
            <a:endParaRPr lang="en-US" sz="1000" dirty="0"/>
          </a:p>
          <a:p>
            <a:pPr algn="ctr"/>
            <a:r>
              <a:rPr lang="en-US" sz="1000" dirty="0"/>
              <a:t>FACT:</a:t>
            </a:r>
          </a:p>
          <a:p>
            <a:pPr algn="ctr"/>
            <a:r>
              <a:rPr lang="en-US" sz="1000" dirty="0"/>
              <a:t>Claflin share’s the same founder of Boston University and offer students semester long Exchange Program at no additional cost</a:t>
            </a:r>
          </a:p>
          <a:p>
            <a:pPr algn="ctr"/>
            <a:endParaRPr lang="en-US" sz="1000" dirty="0"/>
          </a:p>
          <a:p>
            <a:pPr algn="ctr"/>
            <a:endParaRPr lang="en-US" sz="1000" dirty="0"/>
          </a:p>
        </p:txBody>
      </p:sp>
      <p:sp>
        <p:nvSpPr>
          <p:cNvPr id="22" name="TextBox 21"/>
          <p:cNvSpPr txBox="1"/>
          <p:nvPr/>
        </p:nvSpPr>
        <p:spPr>
          <a:xfrm>
            <a:off x="6807111" y="4050143"/>
            <a:ext cx="2161398" cy="3016210"/>
          </a:xfrm>
          <a:prstGeom prst="rect">
            <a:avLst/>
          </a:prstGeom>
          <a:noFill/>
        </p:spPr>
        <p:txBody>
          <a:bodyPr wrap="square" rtlCol="0">
            <a:spAutoFit/>
          </a:bodyPr>
          <a:lstStyle/>
          <a:p>
            <a:pPr algn="ctr"/>
            <a:r>
              <a:rPr lang="en-US" sz="1000" b="1" dirty="0"/>
              <a:t>Benedict College</a:t>
            </a:r>
          </a:p>
          <a:p>
            <a:r>
              <a:rPr lang="en-US" sz="1000" dirty="0"/>
              <a:t>Private –  Columbia, South Carolina</a:t>
            </a:r>
          </a:p>
          <a:p>
            <a:pPr algn="ctr"/>
            <a:r>
              <a:rPr lang="en-US" sz="1000" dirty="0"/>
              <a:t>Enrollment:2100</a:t>
            </a:r>
          </a:p>
          <a:p>
            <a:pPr algn="ctr"/>
            <a:r>
              <a:rPr lang="en-US" sz="1000" dirty="0"/>
              <a:t>Gender: 52/48% (Female)</a:t>
            </a:r>
          </a:p>
          <a:p>
            <a:pPr algn="ctr"/>
            <a:r>
              <a:rPr lang="en-US" sz="1000" dirty="0"/>
              <a:t>Student-Faculty Ratio: 19:1</a:t>
            </a:r>
          </a:p>
          <a:p>
            <a:pPr algn="ctr"/>
            <a:r>
              <a:rPr lang="en-US" sz="1000" dirty="0"/>
              <a:t>Average Class Size: 15</a:t>
            </a:r>
          </a:p>
          <a:p>
            <a:pPr algn="ctr"/>
            <a:r>
              <a:rPr lang="en-US" sz="1000" dirty="0"/>
              <a:t>Cost: $23,000</a:t>
            </a:r>
          </a:p>
          <a:p>
            <a:pPr algn="ctr"/>
            <a:r>
              <a:rPr lang="en-US" sz="1000" dirty="0"/>
              <a:t>Degree Programs: 33</a:t>
            </a:r>
          </a:p>
          <a:p>
            <a:pPr algn="ctr"/>
            <a:endParaRPr lang="en-US" sz="1000" dirty="0"/>
          </a:p>
          <a:p>
            <a:pPr algn="ctr"/>
            <a:r>
              <a:rPr lang="en-US" sz="1000" dirty="0"/>
              <a:t>FACT:</a:t>
            </a:r>
          </a:p>
          <a:p>
            <a:pPr algn="ctr"/>
            <a:r>
              <a:rPr lang="en-US" sz="1000" dirty="0"/>
              <a:t>Benedict was ranked 1 of the top 10 colleges in the nation in producing African Americans with an undergraduate Physics degree, as reported by the Education and Employment Statistic Division of the American Institute of Physics</a:t>
            </a:r>
          </a:p>
          <a:p>
            <a:pPr algn="ctr"/>
            <a:endParaRPr lang="en-US" sz="1000" dirty="0"/>
          </a:p>
          <a:p>
            <a:pPr algn="ctr"/>
            <a:endParaRPr lang="en-US" sz="1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Bennett College students - different cultures.jpg"/>
          <p:cNvPicPr>
            <a:picLocks noGrp="1" noChangeAspect="1"/>
          </p:cNvPicPr>
          <p:nvPr>
            <p:ph sz="half" idx="1"/>
          </p:nvPr>
        </p:nvPicPr>
        <p:blipFill>
          <a:blip r:embed="rId3" cstate="print"/>
          <a:stretch>
            <a:fillRect/>
          </a:stretch>
        </p:blipFill>
        <p:spPr>
          <a:xfrm>
            <a:off x="76200" y="1600200"/>
            <a:ext cx="2069892" cy="2535060"/>
          </a:xfrm>
        </p:spPr>
      </p:pic>
      <p:sp>
        <p:nvSpPr>
          <p:cNvPr id="3" name="Title 1"/>
          <p:cNvSpPr>
            <a:spLocks noGrp="1"/>
          </p:cNvSpPr>
          <p:nvPr>
            <p:ph type="title"/>
          </p:nvPr>
        </p:nvSpPr>
        <p:spPr>
          <a:xfrm>
            <a:off x="76200" y="4191000"/>
            <a:ext cx="2069892" cy="2514600"/>
          </a:xfrm>
          <a:solidFill>
            <a:schemeClr val="tx2">
              <a:lumMod val="40000"/>
              <a:lumOff val="60000"/>
            </a:schemeClr>
          </a:solidFill>
        </p:spPr>
        <p:txBody>
          <a:bodyPr>
            <a:noAutofit/>
          </a:bodyPr>
          <a:lstStyle/>
          <a:p>
            <a:pPr algn="ctr"/>
            <a:br>
              <a:rPr lang="en-US" sz="1200" dirty="0"/>
            </a:br>
            <a:br>
              <a:rPr lang="en-US" sz="1200" dirty="0"/>
            </a:br>
            <a:br>
              <a:rPr lang="en-US" sz="1200" dirty="0"/>
            </a:br>
            <a:br>
              <a:rPr lang="en-US" sz="1200" dirty="0"/>
            </a:br>
            <a:r>
              <a:rPr lang="en-US" sz="1200" dirty="0"/>
              <a:t>                          </a:t>
            </a:r>
            <a:br>
              <a:rPr lang="en-US" sz="1200" dirty="0"/>
            </a:br>
            <a:br>
              <a:rPr lang="en-US" sz="1200" dirty="0"/>
            </a:br>
            <a:r>
              <a:rPr lang="en-US" sz="1200" dirty="0"/>
              <a:t>					</a:t>
            </a:r>
            <a:br>
              <a:rPr lang="en-US" sz="1200" dirty="0"/>
            </a:br>
            <a:br>
              <a:rPr lang="en-US" sz="1200" dirty="0"/>
            </a:br>
            <a:br>
              <a:rPr lang="en-US" sz="1200" dirty="0"/>
            </a:br>
            <a:endParaRPr lang="en-US" sz="1200" dirty="0"/>
          </a:p>
        </p:txBody>
      </p:sp>
      <p:pic>
        <p:nvPicPr>
          <p:cNvPr id="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30044" y="1600199"/>
            <a:ext cx="2104563" cy="2535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2230045" y="4191000"/>
            <a:ext cx="2131904" cy="2514600"/>
          </a:xfrm>
          <a:prstGeom prst="rect">
            <a:avLst/>
          </a:prstGeom>
          <a:solidFill>
            <a:schemeClr val="tx2">
              <a:lumMod val="40000"/>
              <a:lumOff val="60000"/>
            </a:schemeClr>
          </a:solidFill>
        </p:spPr>
        <p:txBody>
          <a:bodyPr vert="horz" lIns="91440" rIns="45720" rtlCol="0" anchor="ctr">
            <a:no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lstStyle>
          <a:p>
            <a:br>
              <a:rPr lang="en-US" sz="1200" dirty="0"/>
            </a:br>
            <a:br>
              <a:rPr lang="en-US" sz="1200" dirty="0"/>
            </a:br>
            <a:br>
              <a:rPr lang="en-US" sz="1200" dirty="0"/>
            </a:br>
            <a:br>
              <a:rPr lang="en-US" sz="1200" dirty="0"/>
            </a:br>
            <a:endParaRPr lang="en-US" sz="1200" dirty="0"/>
          </a:p>
          <a:p>
            <a:pPr algn="ctr"/>
            <a:r>
              <a:rPr lang="en-US" sz="1200" dirty="0"/>
              <a:t>	</a:t>
            </a:r>
          </a:p>
          <a:p>
            <a:pPr algn="ctr"/>
            <a:r>
              <a:rPr lang="en-US" sz="1200" dirty="0"/>
              <a:t>	</a:t>
            </a:r>
            <a:br>
              <a:rPr lang="en-US" sz="1200" dirty="0"/>
            </a:br>
            <a:r>
              <a:rPr lang="en-US" sz="1200" dirty="0"/>
              <a:t>					</a:t>
            </a:r>
            <a:br>
              <a:rPr lang="en-US" sz="1200" dirty="0"/>
            </a:br>
            <a:br>
              <a:rPr lang="en-US" sz="1200" dirty="0"/>
            </a:br>
            <a:br>
              <a:rPr lang="en-US" sz="1200" dirty="0"/>
            </a:br>
            <a:endParaRPr lang="en-US" sz="1200" dirty="0"/>
          </a:p>
        </p:txBody>
      </p:sp>
      <p:pic>
        <p:nvPicPr>
          <p:cNvPr id="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50058" y="1600200"/>
            <a:ext cx="2179342" cy="2535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4445902" y="4191000"/>
            <a:ext cx="2183498" cy="2514600"/>
          </a:xfrm>
          <a:prstGeom prst="rect">
            <a:avLst/>
          </a:prstGeom>
          <a:solidFill>
            <a:schemeClr val="tx2">
              <a:lumMod val="40000"/>
              <a:lumOff val="60000"/>
            </a:schemeClr>
          </a:solidFill>
        </p:spPr>
        <p:txBody>
          <a:bodyPr vert="horz" lIns="91440" rIns="45720" rtlCol="0" anchor="ctr">
            <a:no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lstStyle>
          <a:p>
            <a:pPr algn="ctr"/>
            <a:br>
              <a:rPr lang="en-US" sz="1200" dirty="0"/>
            </a:br>
            <a:br>
              <a:rPr lang="en-US" sz="1200" dirty="0"/>
            </a:br>
            <a:br>
              <a:rPr lang="en-US" sz="1200" dirty="0"/>
            </a:br>
            <a:br>
              <a:rPr lang="en-US" sz="1200" dirty="0"/>
            </a:br>
            <a:r>
              <a:rPr lang="en-US" sz="1600" dirty="0"/>
              <a:t>                             </a:t>
            </a:r>
            <a:br>
              <a:rPr lang="en-US" sz="1600" dirty="0"/>
            </a:br>
            <a:r>
              <a:rPr lang="en-US" sz="1600" dirty="0"/>
              <a:t>                     </a:t>
            </a:r>
          </a:p>
          <a:p>
            <a:pPr algn="ctr"/>
            <a:endParaRPr lang="en-US" sz="1600" dirty="0"/>
          </a:p>
          <a:p>
            <a:pPr algn="ctr"/>
            <a:endParaRPr lang="en-US" sz="1600" dirty="0"/>
          </a:p>
          <a:p>
            <a:pPr algn="ctr"/>
            <a:endParaRPr lang="en-US" sz="1600" dirty="0"/>
          </a:p>
          <a:p>
            <a:pPr algn="ctr"/>
            <a:r>
              <a:rPr lang="en-US" sz="1600" dirty="0"/>
              <a:t>	</a:t>
            </a:r>
            <a:br>
              <a:rPr lang="en-US" sz="1600" dirty="0"/>
            </a:br>
            <a:br>
              <a:rPr lang="en-US" sz="1200" dirty="0"/>
            </a:br>
            <a:r>
              <a:rPr lang="en-US" sz="1200" dirty="0"/>
              <a:t>		</a:t>
            </a:r>
            <a:br>
              <a:rPr lang="en-US" sz="1200" dirty="0"/>
            </a:br>
            <a:br>
              <a:rPr lang="en-US" sz="1200" dirty="0"/>
            </a:br>
            <a:r>
              <a:rPr lang="en-US" sz="1200" dirty="0"/>
              <a:t>	</a:t>
            </a:r>
            <a:br>
              <a:rPr lang="en-US" sz="1200" dirty="0"/>
            </a:br>
            <a:r>
              <a:rPr lang="en-US" sz="1200" dirty="0"/>
              <a:t>					</a:t>
            </a:r>
            <a:br>
              <a:rPr lang="en-US" sz="1200" dirty="0"/>
            </a:br>
            <a:br>
              <a:rPr lang="en-US" sz="1200" dirty="0"/>
            </a:br>
            <a:br>
              <a:rPr lang="en-US" sz="1200" dirty="0"/>
            </a:br>
            <a:endParaRPr lang="en-US" sz="1200" dirty="0"/>
          </a:p>
        </p:txBody>
      </p:sp>
      <p:sp>
        <p:nvSpPr>
          <p:cNvPr id="8" name="Title 1"/>
          <p:cNvSpPr txBox="1">
            <a:spLocks/>
          </p:cNvSpPr>
          <p:nvPr/>
        </p:nvSpPr>
        <p:spPr>
          <a:xfrm>
            <a:off x="6752683" y="4191000"/>
            <a:ext cx="2238917" cy="2514600"/>
          </a:xfrm>
          <a:prstGeom prst="rect">
            <a:avLst/>
          </a:prstGeom>
          <a:solidFill>
            <a:schemeClr val="tx2">
              <a:lumMod val="40000"/>
              <a:lumOff val="60000"/>
            </a:schemeClr>
          </a:solidFill>
        </p:spPr>
        <p:txBody>
          <a:bodyPr vert="horz" lIns="91440" rIns="45720" rtlCol="0" anchor="ctr">
            <a:no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lstStyle>
          <a:p>
            <a:br>
              <a:rPr lang="en-US" sz="1200" dirty="0"/>
            </a:br>
            <a:br>
              <a:rPr lang="en-US" sz="1200" dirty="0"/>
            </a:br>
            <a:br>
              <a:rPr lang="en-US" sz="1200" dirty="0"/>
            </a:br>
            <a:br>
              <a:rPr lang="en-US" sz="1200" dirty="0"/>
            </a:br>
            <a:r>
              <a:rPr lang="en-US" sz="1200" dirty="0"/>
              <a:t>	</a:t>
            </a:r>
          </a:p>
          <a:p>
            <a:pPr algn="ctr"/>
            <a:r>
              <a:rPr lang="en-US" sz="1200" dirty="0"/>
              <a:t>	</a:t>
            </a:r>
            <a:br>
              <a:rPr lang="en-US" sz="1200" dirty="0"/>
            </a:br>
            <a:r>
              <a:rPr lang="en-US" sz="1200" dirty="0"/>
              <a:t>					</a:t>
            </a:r>
            <a:br>
              <a:rPr lang="en-US" sz="1200" dirty="0"/>
            </a:br>
            <a:br>
              <a:rPr lang="en-US" sz="1200" dirty="0"/>
            </a:br>
            <a:br>
              <a:rPr lang="en-US" sz="1200" dirty="0"/>
            </a:br>
            <a:endParaRPr lang="en-US" sz="1200" dirty="0"/>
          </a:p>
        </p:txBody>
      </p:sp>
      <p:sp>
        <p:nvSpPr>
          <p:cNvPr id="9" name="TextBox 8"/>
          <p:cNvSpPr txBox="1"/>
          <p:nvPr/>
        </p:nvSpPr>
        <p:spPr>
          <a:xfrm>
            <a:off x="1553159" y="206125"/>
            <a:ext cx="6248400" cy="1384995"/>
          </a:xfrm>
          <a:prstGeom prst="rect">
            <a:avLst/>
          </a:prstGeom>
          <a:noFill/>
        </p:spPr>
        <p:txBody>
          <a:bodyPr wrap="square" rtlCol="0">
            <a:spAutoFit/>
          </a:bodyPr>
          <a:lstStyle/>
          <a:p>
            <a:pPr algn="ctr"/>
            <a:r>
              <a:rPr lang="en-US" sz="2800" b="1" dirty="0">
                <a:latin typeface="Adobe Fan Heiti Std B" panose="020B0700000000000000" pitchFamily="34" charset="-128"/>
                <a:ea typeface="Adobe Fan Heiti Std B" panose="020B0700000000000000" pitchFamily="34" charset="-128"/>
              </a:rPr>
              <a:t>Partner HBCUs in the </a:t>
            </a:r>
          </a:p>
          <a:p>
            <a:pPr algn="ctr"/>
            <a:r>
              <a:rPr lang="en-US" sz="2800" b="1" dirty="0">
                <a:latin typeface="Adobe Fan Heiti Std B" panose="020B0700000000000000" pitchFamily="34" charset="-128"/>
                <a:ea typeface="Adobe Fan Heiti Std B" panose="020B0700000000000000" pitchFamily="34" charset="-128"/>
              </a:rPr>
              <a:t>States of North Carolina and Maryland  </a:t>
            </a:r>
          </a:p>
        </p:txBody>
      </p:sp>
      <p:sp>
        <p:nvSpPr>
          <p:cNvPr id="10" name="TextBox 9"/>
          <p:cNvSpPr txBox="1"/>
          <p:nvPr/>
        </p:nvSpPr>
        <p:spPr>
          <a:xfrm>
            <a:off x="80298" y="4188691"/>
            <a:ext cx="2024529" cy="2708434"/>
          </a:xfrm>
          <a:prstGeom prst="rect">
            <a:avLst/>
          </a:prstGeom>
          <a:noFill/>
        </p:spPr>
        <p:txBody>
          <a:bodyPr wrap="square" rtlCol="0">
            <a:spAutoFit/>
          </a:bodyPr>
          <a:lstStyle/>
          <a:p>
            <a:pPr algn="ctr"/>
            <a:r>
              <a:rPr lang="en-US" sz="1000" b="1" dirty="0"/>
              <a:t>Bennett College</a:t>
            </a:r>
          </a:p>
          <a:p>
            <a:pPr algn="ctr"/>
            <a:r>
              <a:rPr lang="en-US" sz="1000" dirty="0"/>
              <a:t>Private Women's – Greensboro, North Carolina </a:t>
            </a:r>
          </a:p>
          <a:p>
            <a:pPr algn="ctr"/>
            <a:r>
              <a:rPr lang="en-US" sz="1000" dirty="0"/>
              <a:t>Enrollment: 465</a:t>
            </a:r>
          </a:p>
          <a:p>
            <a:pPr algn="ctr"/>
            <a:r>
              <a:rPr lang="en-US" sz="1000" dirty="0"/>
              <a:t>Gender: 100% (Female)</a:t>
            </a:r>
          </a:p>
          <a:p>
            <a:pPr algn="ctr"/>
            <a:r>
              <a:rPr lang="en-US" sz="1000" dirty="0"/>
              <a:t>Student-Faculty Ratio: 7:1</a:t>
            </a:r>
          </a:p>
          <a:p>
            <a:pPr algn="ctr"/>
            <a:r>
              <a:rPr lang="en-US" sz="1000" dirty="0"/>
              <a:t>Average Class Size: 15</a:t>
            </a:r>
          </a:p>
          <a:p>
            <a:pPr algn="ctr"/>
            <a:r>
              <a:rPr lang="en-US" sz="1000" dirty="0"/>
              <a:t>Cost:$29,813</a:t>
            </a:r>
          </a:p>
          <a:p>
            <a:pPr algn="ctr"/>
            <a:r>
              <a:rPr lang="en-US" sz="1000" dirty="0"/>
              <a:t>Degree Programs: 15</a:t>
            </a:r>
          </a:p>
          <a:p>
            <a:pPr algn="ctr"/>
            <a:endParaRPr lang="en-US" sz="1000" dirty="0"/>
          </a:p>
          <a:p>
            <a:pPr algn="ctr"/>
            <a:r>
              <a:rPr lang="en-US" sz="1000" dirty="0"/>
              <a:t>FACT:</a:t>
            </a:r>
          </a:p>
          <a:p>
            <a:pPr algn="ctr"/>
            <a:r>
              <a:rPr lang="en-US" sz="1000" dirty="0"/>
              <a:t>Bennett College has a new, state-of-the-art TV and photography studio that will enable Bennett Belles to remain on the cutting edge of media production</a:t>
            </a:r>
          </a:p>
          <a:p>
            <a:pPr algn="ctr"/>
            <a:endParaRPr lang="en-US" sz="1000" dirty="0"/>
          </a:p>
        </p:txBody>
      </p:sp>
      <p:sp>
        <p:nvSpPr>
          <p:cNvPr id="11" name="TextBox 10"/>
          <p:cNvSpPr txBox="1"/>
          <p:nvPr/>
        </p:nvSpPr>
        <p:spPr>
          <a:xfrm>
            <a:off x="2260834" y="4191000"/>
            <a:ext cx="2024529" cy="2554545"/>
          </a:xfrm>
          <a:prstGeom prst="rect">
            <a:avLst/>
          </a:prstGeom>
          <a:noFill/>
        </p:spPr>
        <p:txBody>
          <a:bodyPr wrap="square" rtlCol="0">
            <a:spAutoFit/>
          </a:bodyPr>
          <a:lstStyle/>
          <a:p>
            <a:pPr algn="ctr"/>
            <a:r>
              <a:rPr lang="en-US" sz="1000" b="1" dirty="0"/>
              <a:t>North Carolina Central University</a:t>
            </a:r>
          </a:p>
          <a:p>
            <a:pPr algn="ctr"/>
            <a:r>
              <a:rPr lang="en-US" sz="1000" dirty="0"/>
              <a:t>Public – Durham, North Carolina</a:t>
            </a:r>
          </a:p>
          <a:p>
            <a:pPr algn="ctr"/>
            <a:r>
              <a:rPr lang="en-US" sz="1000" dirty="0"/>
              <a:t>Enrollment:8,011</a:t>
            </a:r>
          </a:p>
          <a:p>
            <a:pPr algn="ctr"/>
            <a:r>
              <a:rPr lang="en-US" sz="1000" dirty="0"/>
              <a:t>Gender: 67/33% (Female)</a:t>
            </a:r>
          </a:p>
          <a:p>
            <a:pPr algn="ctr"/>
            <a:r>
              <a:rPr lang="en-US" sz="1000" dirty="0"/>
              <a:t>Student-Faculty Ratio: 16:1</a:t>
            </a:r>
          </a:p>
          <a:p>
            <a:pPr algn="ctr"/>
            <a:r>
              <a:rPr lang="en-US" sz="1000" dirty="0"/>
              <a:t>Average Class Size: 23</a:t>
            </a:r>
          </a:p>
          <a:p>
            <a:pPr algn="ctr"/>
            <a:r>
              <a:rPr lang="en-US" sz="1000" dirty="0"/>
              <a:t>Cost: $22,000</a:t>
            </a:r>
          </a:p>
          <a:p>
            <a:pPr algn="ctr"/>
            <a:r>
              <a:rPr lang="en-US" sz="1000" dirty="0"/>
              <a:t>Degree Programs: 81</a:t>
            </a:r>
          </a:p>
          <a:p>
            <a:pPr algn="ctr"/>
            <a:endParaRPr lang="en-US" sz="1000" dirty="0"/>
          </a:p>
          <a:p>
            <a:pPr algn="ctr"/>
            <a:r>
              <a:rPr lang="en-US" sz="1000" dirty="0"/>
              <a:t>FACT:</a:t>
            </a:r>
          </a:p>
          <a:p>
            <a:pPr algn="ctr"/>
            <a:r>
              <a:rPr lang="en-US" sz="1000" dirty="0"/>
              <a:t>The University has two state-of-the-art biotechnology research facilities which collaborate with pharmacy and biotech companies in nearby Research Triangle Park</a:t>
            </a:r>
          </a:p>
          <a:p>
            <a:pPr algn="ctr"/>
            <a:endParaRPr lang="en-US" sz="1000" dirty="0"/>
          </a:p>
        </p:txBody>
      </p:sp>
      <p:sp>
        <p:nvSpPr>
          <p:cNvPr id="12" name="TextBox 11"/>
          <p:cNvSpPr txBox="1"/>
          <p:nvPr/>
        </p:nvSpPr>
        <p:spPr>
          <a:xfrm>
            <a:off x="4526484" y="4191000"/>
            <a:ext cx="1934785" cy="2708434"/>
          </a:xfrm>
          <a:prstGeom prst="rect">
            <a:avLst/>
          </a:prstGeom>
          <a:noFill/>
        </p:spPr>
        <p:txBody>
          <a:bodyPr wrap="square" rtlCol="0">
            <a:spAutoFit/>
          </a:bodyPr>
          <a:lstStyle/>
          <a:p>
            <a:pPr algn="ctr"/>
            <a:r>
              <a:rPr lang="en-US" sz="1000" b="1" dirty="0"/>
              <a:t>Shaw University</a:t>
            </a:r>
          </a:p>
          <a:p>
            <a:pPr algn="ctr"/>
            <a:r>
              <a:rPr lang="en-US" sz="1000" dirty="0"/>
              <a:t>Private – Raleigh, North Carolina</a:t>
            </a:r>
          </a:p>
          <a:p>
            <a:pPr algn="ctr"/>
            <a:r>
              <a:rPr lang="en-US" sz="1000" dirty="0"/>
              <a:t>Enrollment: 1400</a:t>
            </a:r>
          </a:p>
          <a:p>
            <a:pPr algn="ctr"/>
            <a:r>
              <a:rPr lang="en-US" sz="1000" dirty="0"/>
              <a:t>Gender: 57/43% (Female)</a:t>
            </a:r>
          </a:p>
          <a:p>
            <a:pPr algn="ctr"/>
            <a:r>
              <a:rPr lang="en-US" sz="1000" dirty="0"/>
              <a:t>Student-Faculty Ratio: 16:1</a:t>
            </a:r>
          </a:p>
          <a:p>
            <a:pPr algn="ctr"/>
            <a:r>
              <a:rPr lang="en-US" sz="1000" dirty="0"/>
              <a:t>Average Class Size: 25</a:t>
            </a:r>
          </a:p>
          <a:p>
            <a:pPr algn="ctr"/>
            <a:r>
              <a:rPr lang="en-US" sz="1000" dirty="0"/>
              <a:t>Cost: $24,260</a:t>
            </a:r>
          </a:p>
          <a:p>
            <a:pPr algn="ctr"/>
            <a:r>
              <a:rPr lang="en-US" sz="1000" dirty="0"/>
              <a:t>Degree Programs: 30</a:t>
            </a:r>
          </a:p>
          <a:p>
            <a:pPr algn="ctr"/>
            <a:endParaRPr lang="en-US" sz="1000" dirty="0"/>
          </a:p>
          <a:p>
            <a:pPr algn="ctr"/>
            <a:r>
              <a:rPr lang="en-US" sz="1000" dirty="0"/>
              <a:t>FACT:</a:t>
            </a:r>
          </a:p>
          <a:p>
            <a:pPr algn="ctr"/>
            <a:r>
              <a:rPr lang="en-US" sz="1000" dirty="0"/>
              <a:t>With a history of leadership, activism and service which is well documented, The Student Non-Violent Coordinating Committee (SNCC) was established on Shaw’s campus in 1960</a:t>
            </a:r>
          </a:p>
          <a:p>
            <a:pPr algn="ctr"/>
            <a:endParaRPr lang="en-US" sz="1000" dirty="0"/>
          </a:p>
        </p:txBody>
      </p:sp>
      <p:sp>
        <p:nvSpPr>
          <p:cNvPr id="14" name="TextBox 13"/>
          <p:cNvSpPr txBox="1"/>
          <p:nvPr/>
        </p:nvSpPr>
        <p:spPr>
          <a:xfrm>
            <a:off x="6859876" y="4268482"/>
            <a:ext cx="2024529" cy="2708434"/>
          </a:xfrm>
          <a:prstGeom prst="rect">
            <a:avLst/>
          </a:prstGeom>
          <a:noFill/>
        </p:spPr>
        <p:txBody>
          <a:bodyPr wrap="square" rtlCol="0">
            <a:spAutoFit/>
          </a:bodyPr>
          <a:lstStyle/>
          <a:p>
            <a:pPr algn="ctr"/>
            <a:r>
              <a:rPr lang="en-US" sz="1000" b="1" dirty="0"/>
              <a:t>Bowie State University</a:t>
            </a:r>
          </a:p>
          <a:p>
            <a:pPr algn="ctr"/>
            <a:r>
              <a:rPr lang="en-US" sz="1000" dirty="0"/>
              <a:t>Public –  Bowie, Maryland</a:t>
            </a:r>
          </a:p>
          <a:p>
            <a:pPr algn="ctr"/>
            <a:r>
              <a:rPr lang="en-US" sz="1000" dirty="0"/>
              <a:t>Enrollment: 6300</a:t>
            </a:r>
          </a:p>
          <a:p>
            <a:pPr algn="ctr"/>
            <a:r>
              <a:rPr lang="en-US" sz="1000" dirty="0"/>
              <a:t>Gender: 58/42 (Male)</a:t>
            </a:r>
          </a:p>
          <a:p>
            <a:pPr algn="ctr"/>
            <a:r>
              <a:rPr lang="en-US" sz="1000" dirty="0"/>
              <a:t>Student-Faculty Ratio: 16:1</a:t>
            </a:r>
          </a:p>
          <a:p>
            <a:pPr algn="ctr"/>
            <a:r>
              <a:rPr lang="en-US" sz="1000" dirty="0"/>
              <a:t>Average Class Size: 35</a:t>
            </a:r>
          </a:p>
          <a:p>
            <a:pPr algn="ctr"/>
            <a:r>
              <a:rPr lang="en-US" sz="1000" dirty="0"/>
              <a:t>Cost: $23,000</a:t>
            </a:r>
          </a:p>
          <a:p>
            <a:pPr algn="ctr"/>
            <a:r>
              <a:rPr lang="en-US" sz="1000" dirty="0"/>
              <a:t>Degree Programs: 43</a:t>
            </a:r>
          </a:p>
          <a:p>
            <a:pPr algn="ctr"/>
            <a:endParaRPr lang="en-US" sz="1000" dirty="0"/>
          </a:p>
          <a:p>
            <a:pPr algn="ctr"/>
            <a:r>
              <a:rPr lang="en-US" sz="1000" dirty="0"/>
              <a:t>FACT:</a:t>
            </a:r>
          </a:p>
          <a:p>
            <a:pPr algn="ctr"/>
            <a:r>
              <a:rPr lang="en-US" sz="1000" dirty="0"/>
              <a:t>Bowie State’s Cybersecurity programs are recognized by the National Security Agency and the Department of Homeland Security as models of excellence.</a:t>
            </a:r>
          </a:p>
          <a:p>
            <a:pPr algn="ctr"/>
            <a:endParaRPr lang="en-US" sz="1000" dirty="0"/>
          </a:p>
          <a:p>
            <a:pPr algn="ctr"/>
            <a:endParaRPr lang="en-US" sz="1000" dirty="0"/>
          </a:p>
        </p:txBody>
      </p:sp>
      <p:pic>
        <p:nvPicPr>
          <p:cNvPr id="15" name="Picture 3" descr="C:\Users\hyoung\Desktop\HBCU Project 2016-17\HBCU Partner Stuff\New Applications 2016-17\New Partners Folders\Bowie State Univ\WLF_1130.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800513" y="1600199"/>
            <a:ext cx="2120600" cy="2535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22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BCU_PPP_Background.jpg"/>
          <p:cNvPicPr>
            <a:picLocks noChangeAspect="1"/>
          </p:cNvPicPr>
          <p:nvPr/>
        </p:nvPicPr>
        <p:blipFill>
          <a:blip r:embed="rId2" cstate="print"/>
          <a:stretch>
            <a:fillRect/>
          </a:stretch>
        </p:blipFill>
        <p:spPr>
          <a:xfrm>
            <a:off x="0" y="2029968"/>
            <a:ext cx="9144000" cy="4828032"/>
          </a:xfrm>
          <a:prstGeom prst="rect">
            <a:avLst/>
          </a:prstGeom>
        </p:spPr>
      </p:pic>
      <p:sp>
        <p:nvSpPr>
          <p:cNvPr id="2" name="Title 1"/>
          <p:cNvSpPr>
            <a:spLocks noGrp="1"/>
          </p:cNvSpPr>
          <p:nvPr>
            <p:ph type="title"/>
          </p:nvPr>
        </p:nvSpPr>
        <p:spPr>
          <a:xfrm>
            <a:off x="76200" y="76200"/>
            <a:ext cx="8991600" cy="1295400"/>
          </a:xfrm>
          <a:solidFill>
            <a:schemeClr val="tx2">
              <a:lumMod val="40000"/>
              <a:lumOff val="60000"/>
            </a:schemeClr>
          </a:solidFill>
          <a:ln>
            <a:solidFill>
              <a:schemeClr val="tx2">
                <a:lumMod val="75000"/>
              </a:schemeClr>
            </a:solidFill>
          </a:ln>
        </p:spPr>
        <p:txBody>
          <a:bodyPr/>
          <a:lstStyle/>
          <a:p>
            <a:pPr algn="ctr"/>
            <a:r>
              <a:rPr lang="en-US" dirty="0"/>
              <a:t>AGENDA</a:t>
            </a:r>
          </a:p>
        </p:txBody>
      </p:sp>
      <p:sp>
        <p:nvSpPr>
          <p:cNvPr id="3" name="Content Placeholder 2"/>
          <p:cNvSpPr>
            <a:spLocks noGrp="1"/>
          </p:cNvSpPr>
          <p:nvPr>
            <p:ph idx="1"/>
          </p:nvPr>
        </p:nvSpPr>
        <p:spPr>
          <a:xfrm>
            <a:off x="190500" y="1600200"/>
            <a:ext cx="8763000" cy="5029201"/>
          </a:xfrm>
        </p:spPr>
        <p:txBody>
          <a:bodyPr>
            <a:normAutofit fontScale="25000" lnSpcReduction="20000"/>
          </a:bodyPr>
          <a:lstStyle/>
          <a:p>
            <a:pPr marL="461772" indent="-342900" algn="ctr">
              <a:buNone/>
            </a:pPr>
            <a:endParaRPr lang="en-US" sz="4500" dirty="0"/>
          </a:p>
          <a:p>
            <a:pPr marL="461772" indent="-342900" algn="ctr">
              <a:buNone/>
            </a:pPr>
            <a:r>
              <a:rPr lang="en-US" sz="6400" dirty="0"/>
              <a:t>Historically Black College &amp; Universities (HBCU) Background and History</a:t>
            </a:r>
          </a:p>
          <a:p>
            <a:pPr marL="461772" indent="-342900" algn="ctr">
              <a:buNone/>
            </a:pPr>
            <a:endParaRPr lang="en-US" sz="5600" dirty="0"/>
          </a:p>
          <a:p>
            <a:pPr marL="461772" indent="-342900" algn="ctr">
              <a:buNone/>
            </a:pPr>
            <a:r>
              <a:rPr lang="en-US" sz="6400" dirty="0"/>
              <a:t>HBCU Facts</a:t>
            </a:r>
          </a:p>
          <a:p>
            <a:pPr marL="461772" indent="-342900" algn="ctr">
              <a:buNone/>
            </a:pPr>
            <a:endParaRPr lang="en-US" sz="5600" dirty="0"/>
          </a:p>
          <a:p>
            <a:pPr marL="461772" indent="-342900" algn="ctr">
              <a:buNone/>
            </a:pPr>
            <a:r>
              <a:rPr lang="en-US" sz="6400" dirty="0"/>
              <a:t>Why Students Should Consider  HBCU  Transfer Option?</a:t>
            </a:r>
          </a:p>
          <a:p>
            <a:pPr marL="461772" indent="-342900" algn="ctr">
              <a:buNone/>
            </a:pPr>
            <a:endParaRPr lang="en-US" sz="5600" dirty="0"/>
          </a:p>
          <a:p>
            <a:pPr marL="461772" indent="-342900" algn="ctr">
              <a:buNone/>
            </a:pPr>
            <a:r>
              <a:rPr lang="en-US" sz="6400" dirty="0"/>
              <a:t>Well Known Alumni</a:t>
            </a:r>
          </a:p>
          <a:p>
            <a:pPr algn="ctr">
              <a:buNone/>
            </a:pPr>
            <a:endParaRPr lang="en-US" sz="5600" dirty="0"/>
          </a:p>
          <a:p>
            <a:pPr algn="ctr">
              <a:buNone/>
            </a:pPr>
            <a:r>
              <a:rPr lang="en-US" sz="6400" dirty="0"/>
              <a:t>HBCU Transfer Admissions Guarantee Agreement &amp; Advantages</a:t>
            </a:r>
          </a:p>
          <a:p>
            <a:pPr algn="ctr">
              <a:buNone/>
            </a:pPr>
            <a:endParaRPr lang="en-US" sz="5600" dirty="0"/>
          </a:p>
          <a:p>
            <a:pPr algn="ctr">
              <a:buNone/>
            </a:pPr>
            <a:r>
              <a:rPr lang="en-US" sz="6400" dirty="0"/>
              <a:t>HBCU / California Community College Partners</a:t>
            </a:r>
          </a:p>
          <a:p>
            <a:pPr algn="ctr">
              <a:buNone/>
            </a:pPr>
            <a:endParaRPr lang="en-US" sz="6400" dirty="0"/>
          </a:p>
          <a:p>
            <a:pPr algn="ctr">
              <a:buNone/>
            </a:pPr>
            <a:r>
              <a:rPr lang="en-US" sz="6400" dirty="0"/>
              <a:t>Next Steps</a:t>
            </a:r>
          </a:p>
          <a:p>
            <a:pPr algn="ctr">
              <a:buNone/>
            </a:pPr>
            <a:endParaRPr lang="en-US" sz="5600" dirty="0"/>
          </a:p>
          <a:p>
            <a:pPr algn="ctr">
              <a:buNone/>
            </a:pPr>
            <a:r>
              <a:rPr lang="en-US" sz="6400" dirty="0"/>
              <a:t>Cost Of Attending An  HBCU Partner</a:t>
            </a:r>
          </a:p>
          <a:p>
            <a:pPr algn="ctr">
              <a:buNone/>
            </a:pPr>
            <a:endParaRPr lang="en-US" sz="5600" dirty="0"/>
          </a:p>
          <a:p>
            <a:pPr algn="ctr">
              <a:buNone/>
            </a:pPr>
            <a:r>
              <a:rPr lang="en-US" sz="6400" dirty="0"/>
              <a:t>Apply For Free</a:t>
            </a:r>
          </a:p>
          <a:p>
            <a:pPr algn="ctr">
              <a:buNone/>
            </a:pPr>
            <a:endParaRPr lang="en-US" sz="5600" dirty="0"/>
          </a:p>
          <a:p>
            <a:pPr algn="ctr">
              <a:buNone/>
            </a:pPr>
            <a:endParaRPr lang="en-US" sz="2000" dirty="0"/>
          </a:p>
          <a:p>
            <a:pPr algn="ctr">
              <a:buNone/>
            </a:pPr>
            <a:r>
              <a:rPr lang="en-US" sz="6400" dirty="0"/>
              <a:t>How To Learn More About HBCU’s</a:t>
            </a:r>
          </a:p>
          <a:p>
            <a:pPr algn="ctr">
              <a:buNone/>
            </a:pPr>
            <a:endParaRPr lang="en-US" sz="6400" dirty="0"/>
          </a:p>
          <a:p>
            <a:pPr algn="ctr">
              <a:buNone/>
            </a:pPr>
            <a:endParaRPr lang="en-US" sz="5600" dirty="0"/>
          </a:p>
          <a:p>
            <a:pPr algn="ctr">
              <a:buNone/>
            </a:pPr>
            <a:endParaRPr lang="en-US" sz="800" dirty="0"/>
          </a:p>
          <a:p>
            <a:pPr algn="ctr">
              <a:buNone/>
            </a:pPr>
            <a:r>
              <a:rPr lang="en-US" sz="6400" dirty="0"/>
              <a:t>Questions &amp; Answers</a:t>
            </a:r>
          </a:p>
          <a:p>
            <a:pPr algn="ctr">
              <a:buNone/>
            </a:pPr>
            <a:endParaRPr lang="en-US" sz="4900" dirty="0"/>
          </a:p>
          <a:p>
            <a:pPr algn="ctr">
              <a:buNone/>
            </a:pPr>
            <a:endParaRPr lang="en-US" sz="4900" dirty="0"/>
          </a:p>
          <a:p>
            <a:pPr algn="ctr">
              <a:buNone/>
            </a:pPr>
            <a:endParaRPr lang="en-US" sz="4900" dirty="0"/>
          </a:p>
          <a:p>
            <a:pPr algn="ctr">
              <a:buNone/>
            </a:pPr>
            <a:endParaRPr lang="en-US" sz="4900" dirty="0"/>
          </a:p>
          <a:p>
            <a:pPr algn="ctr">
              <a:buNone/>
            </a:pPr>
            <a:endParaRPr lang="en-US" sz="49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6" descr="Fisk U. Students real picture.jpg"/>
          <p:cNvPicPr>
            <a:picLocks noGrp="1" noChangeAspect="1"/>
          </p:cNvPicPr>
          <p:nvPr>
            <p:ph sz="half" idx="2"/>
          </p:nvPr>
        </p:nvPicPr>
        <p:blipFill rotWithShape="1">
          <a:blip r:embed="rId3" cstate="print"/>
          <a:srcRect l="20000" r="17500"/>
          <a:stretch/>
        </p:blipFill>
        <p:spPr>
          <a:xfrm>
            <a:off x="134565" y="1637488"/>
            <a:ext cx="2137815" cy="2438399"/>
          </a:xfrm>
        </p:spPr>
      </p:pic>
      <p:sp>
        <p:nvSpPr>
          <p:cNvPr id="12" name="Title 1"/>
          <p:cNvSpPr>
            <a:spLocks noGrp="1"/>
          </p:cNvSpPr>
          <p:nvPr>
            <p:ph type="title"/>
          </p:nvPr>
        </p:nvSpPr>
        <p:spPr>
          <a:xfrm>
            <a:off x="76200" y="4114800"/>
            <a:ext cx="2196181" cy="2630744"/>
          </a:xfrm>
          <a:solidFill>
            <a:schemeClr val="tx2">
              <a:lumMod val="40000"/>
              <a:lumOff val="60000"/>
            </a:schemeClr>
          </a:solidFill>
        </p:spPr>
        <p:txBody>
          <a:bodyPr>
            <a:normAutofit/>
          </a:bodyPr>
          <a:lstStyle/>
          <a:p>
            <a:pPr algn="ctr"/>
            <a:br>
              <a:rPr lang="en-US" sz="1600" dirty="0"/>
            </a:br>
            <a:br>
              <a:rPr lang="en-US" sz="1600" dirty="0"/>
            </a:br>
            <a:r>
              <a:rPr lang="en-US" sz="1600" dirty="0"/>
              <a:t>	</a:t>
            </a:r>
            <a:br>
              <a:rPr lang="en-US" sz="1600" dirty="0"/>
            </a:br>
            <a:r>
              <a:rPr lang="en-US" sz="1400" dirty="0"/>
              <a:t>	</a:t>
            </a:r>
            <a:br>
              <a:rPr lang="en-US" sz="1400" dirty="0"/>
            </a:br>
            <a:br>
              <a:rPr lang="en-US" sz="1400" dirty="0"/>
            </a:br>
            <a:endParaRPr lang="en-US" sz="1400" dirty="0"/>
          </a:p>
        </p:txBody>
      </p:sp>
      <p:pic>
        <p:nvPicPr>
          <p:cNvPr id="13" name="Picture 2" descr="C:\Users\hyoung\Desktop\HBCU Project 2016-17\HBCU Partner Stuff\New Applications 2016-17\New Partners Folders\Tennessee State University\TSU 2.jpg"/>
          <p:cNvPicPr>
            <a:picLocks noGrp="1" noChangeAspect="1" noChangeArrowheads="1"/>
          </p:cNvPicPr>
          <p:nvPr>
            <p:ph sz="half" idx="2"/>
          </p:nvPr>
        </p:nvPicPr>
        <p:blipFill>
          <a:blip r:embed="rId4" cstate="email">
            <a:extLst>
              <a:ext uri="{28A0092B-C50C-407E-A947-70E740481C1C}">
                <a14:useLocalDpi xmlns:a14="http://schemas.microsoft.com/office/drawing/2010/main"/>
              </a:ext>
            </a:extLst>
          </a:blip>
          <a:srcRect/>
          <a:stretch>
            <a:fillRect/>
          </a:stretch>
        </p:blipFill>
        <p:spPr bwMode="auto">
          <a:xfrm>
            <a:off x="2351116" y="1600200"/>
            <a:ext cx="2133600" cy="2438400"/>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a:xfrm>
            <a:off x="2370992" y="4114800"/>
            <a:ext cx="2133600" cy="2630744"/>
          </a:xfrm>
          <a:prstGeom prst="rect">
            <a:avLst/>
          </a:prstGeom>
          <a:solidFill>
            <a:schemeClr val="tx2">
              <a:lumMod val="40000"/>
              <a:lumOff val="60000"/>
            </a:schemeClr>
          </a:solidFill>
        </p:spPr>
        <p:txBody>
          <a:bodyPr vert="horz" lIns="91440" rIns="45720" rtlCol="0" anchor="ctr">
            <a:normAutofit fontScale="97500"/>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lstStyle>
          <a:p>
            <a:pPr algn="ctr"/>
            <a:br>
              <a:rPr lang="en-US" sz="1600" dirty="0"/>
            </a:br>
            <a:br>
              <a:rPr lang="en-US" sz="1400" dirty="0"/>
            </a:br>
            <a:endParaRPr lang="en-US" sz="1400" dirty="0"/>
          </a:p>
        </p:txBody>
      </p:sp>
      <p:pic>
        <p:nvPicPr>
          <p:cNvPr id="15" name="Picture 2" descr="Image result for Lane College - Jackson, T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9319" y="1600201"/>
            <a:ext cx="2076832" cy="2438400"/>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p:cNvSpPr txBox="1">
            <a:spLocks/>
          </p:cNvSpPr>
          <p:nvPr/>
        </p:nvSpPr>
        <p:spPr>
          <a:xfrm>
            <a:off x="4619319" y="4114800"/>
            <a:ext cx="2088366" cy="2630744"/>
          </a:xfrm>
          <a:prstGeom prst="rect">
            <a:avLst/>
          </a:prstGeom>
          <a:solidFill>
            <a:schemeClr val="tx2">
              <a:lumMod val="40000"/>
              <a:lumOff val="60000"/>
            </a:schemeClr>
          </a:solidFill>
        </p:spPr>
        <p:txBody>
          <a:bodyPr vert="horz" lIns="91440" rIns="45720" rtlCol="0" anchor="ctr">
            <a:norm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lstStyle>
          <a:p>
            <a:pPr algn="ctr"/>
            <a:endParaRPr lang="en-US" sz="2100" dirty="0"/>
          </a:p>
          <a:p>
            <a:pPr algn="ctr"/>
            <a:r>
              <a:rPr lang="en-US" sz="1600" dirty="0"/>
              <a:t>	</a:t>
            </a:r>
          </a:p>
          <a:p>
            <a:pPr algn="ctr"/>
            <a:br>
              <a:rPr lang="en-US" sz="1400" dirty="0"/>
            </a:br>
            <a:br>
              <a:rPr lang="en-US" sz="1400" dirty="0"/>
            </a:br>
            <a:endParaRPr lang="en-US" sz="1400" dirty="0"/>
          </a:p>
        </p:txBody>
      </p:sp>
      <p:sp>
        <p:nvSpPr>
          <p:cNvPr id="9" name="Title 1"/>
          <p:cNvSpPr txBox="1">
            <a:spLocks/>
          </p:cNvSpPr>
          <p:nvPr/>
        </p:nvSpPr>
        <p:spPr>
          <a:xfrm>
            <a:off x="6851720" y="4114799"/>
            <a:ext cx="2174014" cy="2630745"/>
          </a:xfrm>
          <a:prstGeom prst="rect">
            <a:avLst/>
          </a:prstGeom>
          <a:solidFill>
            <a:schemeClr val="tx2">
              <a:lumMod val="40000"/>
              <a:lumOff val="60000"/>
            </a:schemeClr>
          </a:solidFill>
        </p:spPr>
        <p:txBody>
          <a:bodyPr vert="horz" lIns="91440" rIns="45720" rtlCol="0" anchor="ctr">
            <a:norm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lstStyle>
          <a:p>
            <a:pPr algn="ctr"/>
            <a:endParaRPr lang="en-US" sz="1600" dirty="0"/>
          </a:p>
          <a:p>
            <a:pPr algn="ctr"/>
            <a:br>
              <a:rPr lang="en-US" sz="1400" dirty="0"/>
            </a:br>
            <a:br>
              <a:rPr lang="en-US" sz="1400" dirty="0"/>
            </a:br>
            <a:endParaRPr lang="en-US" sz="1400" dirty="0"/>
          </a:p>
        </p:txBody>
      </p:sp>
      <p:sp>
        <p:nvSpPr>
          <p:cNvPr id="10" name="TextBox 9"/>
          <p:cNvSpPr txBox="1"/>
          <p:nvPr/>
        </p:nvSpPr>
        <p:spPr>
          <a:xfrm>
            <a:off x="1371600" y="385584"/>
            <a:ext cx="6248400" cy="954107"/>
          </a:xfrm>
          <a:prstGeom prst="rect">
            <a:avLst/>
          </a:prstGeom>
          <a:noFill/>
        </p:spPr>
        <p:txBody>
          <a:bodyPr wrap="square" rtlCol="0">
            <a:spAutoFit/>
          </a:bodyPr>
          <a:lstStyle/>
          <a:p>
            <a:pPr algn="ctr"/>
            <a:r>
              <a:rPr lang="en-US" sz="2800" b="1" dirty="0">
                <a:latin typeface="Adobe Fan Heiti Std B" panose="020B0700000000000000" pitchFamily="34" charset="-128"/>
                <a:ea typeface="Adobe Fan Heiti Std B" panose="020B0700000000000000" pitchFamily="34" charset="-128"/>
              </a:rPr>
              <a:t>Partner HBCUs In The </a:t>
            </a:r>
          </a:p>
          <a:p>
            <a:pPr algn="ctr"/>
            <a:r>
              <a:rPr lang="en-US" sz="2800" b="1" dirty="0">
                <a:latin typeface="Adobe Fan Heiti Std B" panose="020B0700000000000000" pitchFamily="34" charset="-128"/>
                <a:ea typeface="Adobe Fan Heiti Std B" panose="020B0700000000000000" pitchFamily="34" charset="-128"/>
              </a:rPr>
              <a:t>States of Tennessee and Kentucky</a:t>
            </a:r>
          </a:p>
        </p:txBody>
      </p:sp>
      <p:sp>
        <p:nvSpPr>
          <p:cNvPr id="11" name="TextBox 10"/>
          <p:cNvSpPr txBox="1"/>
          <p:nvPr/>
        </p:nvSpPr>
        <p:spPr>
          <a:xfrm>
            <a:off x="162025" y="4191000"/>
            <a:ext cx="2024529" cy="2554545"/>
          </a:xfrm>
          <a:prstGeom prst="rect">
            <a:avLst/>
          </a:prstGeom>
          <a:noFill/>
        </p:spPr>
        <p:txBody>
          <a:bodyPr wrap="square" rtlCol="0">
            <a:spAutoFit/>
          </a:bodyPr>
          <a:lstStyle/>
          <a:p>
            <a:pPr algn="ctr"/>
            <a:r>
              <a:rPr lang="en-US" sz="1000" b="1" dirty="0"/>
              <a:t>Fisk University</a:t>
            </a:r>
          </a:p>
          <a:p>
            <a:pPr algn="ctr"/>
            <a:r>
              <a:rPr lang="en-US" sz="1000" dirty="0"/>
              <a:t>Public –  Nashville, Tennessee</a:t>
            </a:r>
          </a:p>
          <a:p>
            <a:pPr algn="ctr"/>
            <a:r>
              <a:rPr lang="en-US" sz="1000" dirty="0"/>
              <a:t>Enrollment: 660</a:t>
            </a:r>
          </a:p>
          <a:p>
            <a:pPr algn="ctr"/>
            <a:r>
              <a:rPr lang="en-US" sz="1000" dirty="0"/>
              <a:t>Gender: 68/32% (Female)</a:t>
            </a:r>
          </a:p>
          <a:p>
            <a:pPr algn="ctr"/>
            <a:r>
              <a:rPr lang="en-US" sz="1000" dirty="0"/>
              <a:t>Student-Faculty Ratio: 10:1</a:t>
            </a:r>
          </a:p>
          <a:p>
            <a:pPr algn="ctr"/>
            <a:r>
              <a:rPr lang="en-US" sz="1000" dirty="0"/>
              <a:t>Average Class Size: 20 </a:t>
            </a:r>
          </a:p>
          <a:p>
            <a:pPr algn="ctr"/>
            <a:r>
              <a:rPr lang="en-US" sz="1000" dirty="0"/>
              <a:t>Cost: $30,000</a:t>
            </a:r>
          </a:p>
          <a:p>
            <a:pPr algn="ctr"/>
            <a:r>
              <a:rPr lang="en-US" sz="1000" dirty="0"/>
              <a:t>Degree Programs: 24</a:t>
            </a:r>
          </a:p>
          <a:p>
            <a:pPr algn="ctr"/>
            <a:endParaRPr lang="en-US" sz="1000" dirty="0"/>
          </a:p>
          <a:p>
            <a:pPr algn="ctr"/>
            <a:r>
              <a:rPr lang="en-US" sz="1000" dirty="0"/>
              <a:t>FACT:</a:t>
            </a:r>
          </a:p>
          <a:p>
            <a:pPr algn="ctr"/>
            <a:r>
              <a:rPr lang="en-US" sz="1000" dirty="0"/>
              <a:t>Fisk University has a series of unique elite corporate partnerships with Google, HCA Healthcare, Alliance Bernstein and Cravath, Swaine &amp; Moore</a:t>
            </a:r>
          </a:p>
          <a:p>
            <a:pPr algn="ctr"/>
            <a:endParaRPr lang="en-US" sz="1000" dirty="0"/>
          </a:p>
        </p:txBody>
      </p:sp>
      <p:sp>
        <p:nvSpPr>
          <p:cNvPr id="17" name="TextBox 16"/>
          <p:cNvSpPr txBox="1"/>
          <p:nvPr/>
        </p:nvSpPr>
        <p:spPr>
          <a:xfrm>
            <a:off x="2405841" y="4191000"/>
            <a:ext cx="2024149" cy="2708434"/>
          </a:xfrm>
          <a:prstGeom prst="rect">
            <a:avLst/>
          </a:prstGeom>
          <a:noFill/>
        </p:spPr>
        <p:txBody>
          <a:bodyPr wrap="square" rtlCol="0">
            <a:spAutoFit/>
          </a:bodyPr>
          <a:lstStyle/>
          <a:p>
            <a:pPr algn="ctr"/>
            <a:r>
              <a:rPr lang="en-US" sz="1000" b="1" dirty="0"/>
              <a:t>Tennessee State University</a:t>
            </a:r>
          </a:p>
          <a:p>
            <a:pPr algn="ctr"/>
            <a:r>
              <a:rPr lang="en-US" sz="1000" dirty="0"/>
              <a:t>Public –  Nashville, Tennessee</a:t>
            </a:r>
          </a:p>
          <a:p>
            <a:pPr algn="ctr"/>
            <a:r>
              <a:rPr lang="en-US" sz="1000" dirty="0"/>
              <a:t>Enrollment: 7770</a:t>
            </a:r>
          </a:p>
          <a:p>
            <a:pPr algn="ctr"/>
            <a:r>
              <a:rPr lang="en-US" sz="1000" dirty="0"/>
              <a:t>Gender: 62/38% (Female)</a:t>
            </a:r>
          </a:p>
          <a:p>
            <a:pPr algn="ctr"/>
            <a:r>
              <a:rPr lang="en-US" sz="1000" dirty="0"/>
              <a:t>Student-Faculty Ratio: 14:1 </a:t>
            </a:r>
          </a:p>
          <a:p>
            <a:pPr algn="ctr"/>
            <a:r>
              <a:rPr lang="en-US" sz="1000" dirty="0"/>
              <a:t>Average Class Size: 30</a:t>
            </a:r>
          </a:p>
          <a:p>
            <a:pPr algn="ctr"/>
            <a:r>
              <a:rPr lang="en-US" sz="1000" dirty="0"/>
              <a:t>Cost: $27,500</a:t>
            </a:r>
          </a:p>
          <a:p>
            <a:pPr algn="ctr"/>
            <a:r>
              <a:rPr lang="en-US" sz="1000" dirty="0"/>
              <a:t>Degree Programs: 83</a:t>
            </a:r>
          </a:p>
          <a:p>
            <a:pPr algn="ctr"/>
            <a:endParaRPr lang="en-US" sz="1000" dirty="0"/>
          </a:p>
          <a:p>
            <a:pPr algn="ctr"/>
            <a:r>
              <a:rPr lang="en-US" sz="1000" dirty="0"/>
              <a:t>FACT:</a:t>
            </a:r>
          </a:p>
          <a:p>
            <a:pPr algn="ctr"/>
            <a:r>
              <a:rPr lang="en-US" sz="1000" dirty="0"/>
              <a:t>Notable Alumni include 1960 Olympic Sprint Champion Wilma Rudolph, cell phone microchip inventor Jesse Russell and of course media mogul Oprah Winfrey</a:t>
            </a:r>
          </a:p>
          <a:p>
            <a:pPr algn="ctr"/>
            <a:endParaRPr lang="en-US" sz="1000" dirty="0"/>
          </a:p>
        </p:txBody>
      </p:sp>
      <p:sp>
        <p:nvSpPr>
          <p:cNvPr id="18" name="TextBox 17"/>
          <p:cNvSpPr txBox="1"/>
          <p:nvPr/>
        </p:nvSpPr>
        <p:spPr>
          <a:xfrm>
            <a:off x="4648626" y="4191000"/>
            <a:ext cx="2003386" cy="2585323"/>
          </a:xfrm>
          <a:prstGeom prst="rect">
            <a:avLst/>
          </a:prstGeom>
          <a:noFill/>
        </p:spPr>
        <p:txBody>
          <a:bodyPr wrap="square" rtlCol="0">
            <a:spAutoFit/>
          </a:bodyPr>
          <a:lstStyle/>
          <a:p>
            <a:pPr algn="ctr"/>
            <a:r>
              <a:rPr lang="en-US" sz="1000" b="1" dirty="0"/>
              <a:t>Lane College</a:t>
            </a:r>
          </a:p>
          <a:p>
            <a:pPr algn="ctr"/>
            <a:r>
              <a:rPr lang="en-US" sz="1000" dirty="0"/>
              <a:t>Private – Jackson, Tennessee</a:t>
            </a:r>
          </a:p>
          <a:p>
            <a:pPr algn="ctr"/>
            <a:r>
              <a:rPr lang="en-US" sz="1000" dirty="0"/>
              <a:t>Enrollment: 2100</a:t>
            </a:r>
          </a:p>
          <a:p>
            <a:pPr algn="ctr"/>
            <a:r>
              <a:rPr lang="en-US" sz="1000" dirty="0"/>
              <a:t>Gender: 52/48% (Female)</a:t>
            </a:r>
          </a:p>
          <a:p>
            <a:pPr algn="ctr"/>
            <a:r>
              <a:rPr lang="en-US" sz="1000" dirty="0"/>
              <a:t>Student-Faculty Ratio: 17:1</a:t>
            </a:r>
          </a:p>
          <a:p>
            <a:pPr algn="ctr"/>
            <a:r>
              <a:rPr lang="en-US" sz="1000" dirty="0"/>
              <a:t>Average Class Size: 15</a:t>
            </a:r>
          </a:p>
          <a:p>
            <a:pPr algn="ctr"/>
            <a:r>
              <a:rPr lang="en-US" sz="1000" dirty="0"/>
              <a:t>Cost:$20,000</a:t>
            </a:r>
          </a:p>
          <a:p>
            <a:pPr algn="ctr"/>
            <a:endParaRPr lang="en-US" sz="1000" dirty="0"/>
          </a:p>
          <a:p>
            <a:pPr algn="ctr"/>
            <a:r>
              <a:rPr lang="en-US" sz="1000" dirty="0"/>
              <a:t>Degree Programs: 16</a:t>
            </a:r>
          </a:p>
          <a:p>
            <a:pPr algn="ctr"/>
            <a:endParaRPr lang="en-US" sz="1000" dirty="0"/>
          </a:p>
          <a:p>
            <a:pPr algn="ctr"/>
            <a:r>
              <a:rPr lang="en-US" sz="1000" dirty="0"/>
              <a:t>FACT:</a:t>
            </a:r>
          </a:p>
          <a:p>
            <a:pPr algn="ctr"/>
            <a:r>
              <a:rPr lang="en-US" sz="1050" dirty="0"/>
              <a:t>Lane is one of only two private Colleges or Universities in West Tennessee with its own radio station</a:t>
            </a:r>
          </a:p>
          <a:p>
            <a:pPr algn="ctr"/>
            <a:endParaRPr lang="en-US" sz="1000" dirty="0"/>
          </a:p>
        </p:txBody>
      </p:sp>
      <p:pic>
        <p:nvPicPr>
          <p:cNvPr id="19" name="Content Placeholder 5" descr="Kentucky State University.jpg"/>
          <p:cNvPicPr>
            <a:picLocks noChangeAspect="1"/>
          </p:cNvPicPr>
          <p:nvPr/>
        </p:nvPicPr>
        <p:blipFill rotWithShape="1">
          <a:blip r:embed="rId6" cstate="email">
            <a:extLst>
              <a:ext uri="{28A0092B-C50C-407E-A947-70E740481C1C}">
                <a14:useLocalDpi xmlns:a14="http://schemas.microsoft.com/office/drawing/2010/main"/>
              </a:ext>
            </a:extLst>
          </a:blip>
          <a:srcRect l="8313" r="16181"/>
          <a:stretch/>
        </p:blipFill>
        <p:spPr>
          <a:xfrm>
            <a:off x="6819293" y="1600200"/>
            <a:ext cx="2133600" cy="2438401"/>
          </a:xfrm>
          <a:prstGeom prst="rect">
            <a:avLst/>
          </a:prstGeom>
        </p:spPr>
      </p:pic>
      <p:sp>
        <p:nvSpPr>
          <p:cNvPr id="20" name="TextBox 19"/>
          <p:cNvSpPr txBox="1"/>
          <p:nvPr/>
        </p:nvSpPr>
        <p:spPr>
          <a:xfrm>
            <a:off x="6851719" y="4114800"/>
            <a:ext cx="2157609" cy="2862322"/>
          </a:xfrm>
          <a:prstGeom prst="rect">
            <a:avLst/>
          </a:prstGeom>
          <a:noFill/>
        </p:spPr>
        <p:txBody>
          <a:bodyPr wrap="square" rtlCol="0">
            <a:spAutoFit/>
          </a:bodyPr>
          <a:lstStyle/>
          <a:p>
            <a:pPr algn="ctr"/>
            <a:r>
              <a:rPr lang="en-US" sz="1000" b="1" dirty="0"/>
              <a:t>Kentucky State University</a:t>
            </a:r>
          </a:p>
          <a:p>
            <a:pPr algn="ctr"/>
            <a:r>
              <a:rPr lang="en-US" sz="1000" dirty="0"/>
              <a:t>Public –  Frankfort, Kentucky</a:t>
            </a:r>
          </a:p>
          <a:p>
            <a:pPr algn="ctr"/>
            <a:r>
              <a:rPr lang="en-US" sz="1000" dirty="0"/>
              <a:t>Enrollment: 1800</a:t>
            </a:r>
          </a:p>
          <a:p>
            <a:pPr algn="ctr"/>
            <a:r>
              <a:rPr lang="en-US" sz="1000" dirty="0"/>
              <a:t>Gender:59/40% (Female)</a:t>
            </a:r>
          </a:p>
          <a:p>
            <a:pPr algn="ctr"/>
            <a:r>
              <a:rPr lang="en-US" sz="1000" dirty="0"/>
              <a:t>Student-Faculty Ratio: 12:1</a:t>
            </a:r>
          </a:p>
          <a:p>
            <a:pPr algn="ctr"/>
            <a:r>
              <a:rPr lang="en-US" sz="1000" dirty="0"/>
              <a:t>Average Class Size: 25</a:t>
            </a:r>
          </a:p>
          <a:p>
            <a:pPr algn="ctr"/>
            <a:r>
              <a:rPr lang="en-US" sz="1000" dirty="0"/>
              <a:t>Cost:$16,500</a:t>
            </a:r>
          </a:p>
          <a:p>
            <a:pPr algn="ctr"/>
            <a:r>
              <a:rPr lang="en-US" sz="1000" dirty="0"/>
              <a:t>Degree Programs: 45</a:t>
            </a:r>
          </a:p>
          <a:p>
            <a:pPr algn="ctr"/>
            <a:endParaRPr lang="en-US" sz="1000" dirty="0"/>
          </a:p>
          <a:p>
            <a:pPr algn="ctr"/>
            <a:r>
              <a:rPr lang="en-US" sz="1000" dirty="0"/>
              <a:t>FACT:</a:t>
            </a:r>
          </a:p>
          <a:p>
            <a:pPr algn="ctr"/>
            <a:r>
              <a:rPr lang="en-US" sz="1000" dirty="0"/>
              <a:t>KSU embodies the most diverse mix in the Commonwealth of Kentucky. More than 40 percent of KSU students represent various ethnicities besides African American, including those from Central America, Africa and Asia</a:t>
            </a:r>
          </a:p>
          <a:p>
            <a:pPr algn="ctr"/>
            <a:endParaRPr lang="en-US" sz="1000" dirty="0"/>
          </a:p>
        </p:txBody>
      </p:sp>
    </p:spTree>
    <p:extLst>
      <p:ext uri="{BB962C8B-B14F-4D97-AF65-F5344CB8AC3E}">
        <p14:creationId xmlns:p14="http://schemas.microsoft.com/office/powerpoint/2010/main" val="42175799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Grp="1" noChangeAspect="1" noChangeArrowheads="1"/>
          </p:cNvPicPr>
          <p:nvPr>
            <p:ph sz="half" idx="2"/>
          </p:nvPr>
        </p:nvPicPr>
        <p:blipFill rotWithShape="1">
          <a:blip r:embed="rId2" cstate="email">
            <a:extLst>
              <a:ext uri="{28A0092B-C50C-407E-A947-70E740481C1C}">
                <a14:useLocalDpi xmlns:a14="http://schemas.microsoft.com/office/drawing/2010/main"/>
              </a:ext>
            </a:extLst>
          </a:blip>
          <a:srcRect l="25387"/>
          <a:stretch/>
        </p:blipFill>
        <p:spPr bwMode="auto">
          <a:xfrm>
            <a:off x="961062" y="1613372"/>
            <a:ext cx="2133600" cy="2455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txBox="1">
            <a:spLocks/>
          </p:cNvSpPr>
          <p:nvPr/>
        </p:nvSpPr>
        <p:spPr>
          <a:xfrm>
            <a:off x="1015050" y="4127769"/>
            <a:ext cx="2102310" cy="2666999"/>
          </a:xfrm>
          <a:prstGeom prst="rect">
            <a:avLst/>
          </a:prstGeom>
          <a:solidFill>
            <a:schemeClr val="tx2">
              <a:lumMod val="40000"/>
              <a:lumOff val="60000"/>
            </a:schemeClr>
          </a:solidFill>
        </p:spPr>
        <p:txBody>
          <a:bodyPr vert="horz" lIns="91440" rIns="45720" rtlCol="0" anchor="ctr">
            <a:norm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lstStyle>
          <a:p>
            <a:pPr algn="ctr"/>
            <a:r>
              <a:rPr lang="en-US" sz="1400" dirty="0"/>
              <a:t>	</a:t>
            </a:r>
            <a:br>
              <a:rPr lang="en-US" sz="1200" dirty="0"/>
            </a:br>
            <a:r>
              <a:rPr lang="en-US" sz="1400" dirty="0"/>
              <a:t>	</a:t>
            </a:r>
          </a:p>
        </p:txBody>
      </p:sp>
      <p:pic>
        <p:nvPicPr>
          <p:cNvPr id="10"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38352" y="1619857"/>
            <a:ext cx="2128640" cy="2455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a:xfrm>
            <a:off x="3438353" y="4127770"/>
            <a:ext cx="2128639" cy="2666998"/>
          </a:xfrm>
          <a:prstGeom prst="rect">
            <a:avLst/>
          </a:prstGeom>
          <a:solidFill>
            <a:schemeClr val="tx2">
              <a:lumMod val="40000"/>
              <a:lumOff val="60000"/>
            </a:schemeClr>
          </a:solidFill>
        </p:spPr>
        <p:txBody>
          <a:bodyPr vert="horz" lIns="91440" rIns="45720" rtlCol="0" anchor="ctr">
            <a:norm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lstStyle>
          <a:p>
            <a:pPr algn="ctr"/>
            <a:r>
              <a:rPr lang="en-US" sz="1700" dirty="0"/>
              <a:t>	</a:t>
            </a:r>
            <a:br>
              <a:rPr lang="en-US" sz="1700" dirty="0"/>
            </a:br>
            <a:endParaRPr lang="en-US" sz="1400" dirty="0"/>
          </a:p>
        </p:txBody>
      </p:sp>
      <p:pic>
        <p:nvPicPr>
          <p:cNvPr id="12" name="Content Placeholder 6" descr="Toogaloo Students in lab.jpg"/>
          <p:cNvPicPr>
            <a:picLocks noGrp="1" noChangeAspect="1"/>
          </p:cNvPicPr>
          <p:nvPr>
            <p:ph sz="half" idx="2"/>
          </p:nvPr>
        </p:nvPicPr>
        <p:blipFill rotWithShape="1">
          <a:blip r:embed="rId4" cstate="print"/>
          <a:srcRect l="9814" r="16353"/>
          <a:stretch/>
        </p:blipFill>
        <p:spPr>
          <a:xfrm>
            <a:off x="5871106" y="1585858"/>
            <a:ext cx="2129894" cy="2455986"/>
          </a:xfrm>
        </p:spPr>
      </p:pic>
      <p:sp>
        <p:nvSpPr>
          <p:cNvPr id="13" name="Title 1"/>
          <p:cNvSpPr txBox="1">
            <a:spLocks/>
          </p:cNvSpPr>
          <p:nvPr/>
        </p:nvSpPr>
        <p:spPr>
          <a:xfrm>
            <a:off x="5878257" y="4093677"/>
            <a:ext cx="2163926" cy="2688122"/>
          </a:xfrm>
          <a:prstGeom prst="rect">
            <a:avLst/>
          </a:prstGeom>
          <a:solidFill>
            <a:schemeClr val="tx2">
              <a:lumMod val="40000"/>
              <a:lumOff val="60000"/>
            </a:schemeClr>
          </a:solidFill>
        </p:spPr>
        <p:txBody>
          <a:bodyPr vert="horz" lIns="91440" rIns="45720" rtlCol="0" anchor="ctr">
            <a:norm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lstStyle>
          <a:p>
            <a:pPr algn="ctr"/>
            <a:r>
              <a:rPr lang="en-US" sz="1600" dirty="0"/>
              <a:t>	</a:t>
            </a:r>
            <a:br>
              <a:rPr lang="en-US" sz="1600" dirty="0"/>
            </a:br>
            <a:r>
              <a:rPr lang="en-US" sz="1400" dirty="0"/>
              <a:t>	</a:t>
            </a:r>
          </a:p>
        </p:txBody>
      </p:sp>
      <p:sp>
        <p:nvSpPr>
          <p:cNvPr id="15" name="TextBox 14"/>
          <p:cNvSpPr txBox="1"/>
          <p:nvPr/>
        </p:nvSpPr>
        <p:spPr>
          <a:xfrm>
            <a:off x="1371600" y="385584"/>
            <a:ext cx="6477000" cy="954107"/>
          </a:xfrm>
          <a:prstGeom prst="rect">
            <a:avLst/>
          </a:prstGeom>
          <a:noFill/>
        </p:spPr>
        <p:txBody>
          <a:bodyPr wrap="square" rtlCol="0">
            <a:spAutoFit/>
          </a:bodyPr>
          <a:lstStyle/>
          <a:p>
            <a:pPr algn="ctr"/>
            <a:r>
              <a:rPr lang="en-US" sz="2800" b="1" dirty="0">
                <a:latin typeface="Adobe Fan Heiti Std B" panose="020B0700000000000000" pitchFamily="34" charset="-128"/>
                <a:ea typeface="Adobe Fan Heiti Std B" panose="020B0700000000000000" pitchFamily="34" charset="-128"/>
              </a:rPr>
              <a:t>Partner HBCUs In The </a:t>
            </a:r>
          </a:p>
          <a:p>
            <a:pPr algn="ctr"/>
            <a:r>
              <a:rPr lang="en-US" sz="2800" b="1" dirty="0">
                <a:latin typeface="Adobe Fan Heiti Std B" panose="020B0700000000000000" pitchFamily="34" charset="-128"/>
                <a:ea typeface="Adobe Fan Heiti Std B" panose="020B0700000000000000" pitchFamily="34" charset="-128"/>
              </a:rPr>
              <a:t>State of Mississippi</a:t>
            </a:r>
          </a:p>
        </p:txBody>
      </p:sp>
      <p:sp>
        <p:nvSpPr>
          <p:cNvPr id="16" name="TextBox 15"/>
          <p:cNvSpPr txBox="1"/>
          <p:nvPr/>
        </p:nvSpPr>
        <p:spPr>
          <a:xfrm>
            <a:off x="1011861" y="4127769"/>
            <a:ext cx="2024529" cy="2862322"/>
          </a:xfrm>
          <a:prstGeom prst="rect">
            <a:avLst/>
          </a:prstGeom>
          <a:noFill/>
        </p:spPr>
        <p:txBody>
          <a:bodyPr wrap="square" rtlCol="0">
            <a:spAutoFit/>
          </a:bodyPr>
          <a:lstStyle/>
          <a:p>
            <a:pPr algn="ctr"/>
            <a:r>
              <a:rPr lang="en-US" sz="1000" b="1" dirty="0"/>
              <a:t>Alcorn State University</a:t>
            </a:r>
          </a:p>
          <a:p>
            <a:pPr algn="ctr"/>
            <a:r>
              <a:rPr lang="en-US" sz="1000" dirty="0"/>
              <a:t>Public –  Lorman, Mississippi</a:t>
            </a:r>
          </a:p>
          <a:p>
            <a:pPr algn="ctr"/>
            <a:r>
              <a:rPr lang="en-US" sz="1000" dirty="0"/>
              <a:t>Enrollment: 4000</a:t>
            </a:r>
          </a:p>
          <a:p>
            <a:pPr algn="ctr"/>
            <a:r>
              <a:rPr lang="en-US" sz="1000" dirty="0"/>
              <a:t>Gender: 64/36% (Female)</a:t>
            </a:r>
          </a:p>
          <a:p>
            <a:pPr algn="ctr"/>
            <a:r>
              <a:rPr lang="en-US" sz="1000" dirty="0"/>
              <a:t>Student-Faculty Ratio: 16:1</a:t>
            </a:r>
          </a:p>
          <a:p>
            <a:pPr algn="ctr"/>
            <a:r>
              <a:rPr lang="en-US" sz="1000" dirty="0"/>
              <a:t>Average Class Size: 25</a:t>
            </a:r>
          </a:p>
          <a:p>
            <a:pPr algn="ctr"/>
            <a:r>
              <a:rPr lang="en-US" sz="1000" dirty="0"/>
              <a:t>Cost: $25,000</a:t>
            </a:r>
          </a:p>
          <a:p>
            <a:pPr algn="ctr"/>
            <a:r>
              <a:rPr lang="en-US" sz="1000" dirty="0"/>
              <a:t>*</a:t>
            </a:r>
            <a:r>
              <a:rPr lang="en-US" sz="1000" dirty="0">
                <a:solidFill>
                  <a:srgbClr val="FF0000"/>
                </a:solidFill>
              </a:rPr>
              <a:t>No Out-of-State Fee</a:t>
            </a:r>
            <a:endParaRPr lang="en-US" sz="1000" dirty="0"/>
          </a:p>
          <a:p>
            <a:pPr algn="ctr"/>
            <a:r>
              <a:rPr lang="en-US" sz="1000" dirty="0"/>
              <a:t>Degree Programs: 13</a:t>
            </a:r>
          </a:p>
          <a:p>
            <a:pPr algn="ctr"/>
            <a:endParaRPr lang="en-US" sz="1000" dirty="0"/>
          </a:p>
          <a:p>
            <a:pPr algn="ctr"/>
            <a:r>
              <a:rPr lang="en-US" sz="1000" dirty="0"/>
              <a:t>FACT:</a:t>
            </a:r>
          </a:p>
          <a:p>
            <a:pPr algn="ctr"/>
            <a:r>
              <a:rPr lang="en-US" sz="1000" dirty="0"/>
              <a:t>Alcorn is the oldest public historically black land-grant institution in the United States and the second-oldest state-supported institution of higher learning in Mississippi</a:t>
            </a:r>
          </a:p>
          <a:p>
            <a:pPr algn="ctr"/>
            <a:endParaRPr lang="en-US" sz="1000" dirty="0"/>
          </a:p>
        </p:txBody>
      </p:sp>
      <p:sp>
        <p:nvSpPr>
          <p:cNvPr id="17" name="TextBox 16"/>
          <p:cNvSpPr txBox="1"/>
          <p:nvPr/>
        </p:nvSpPr>
        <p:spPr>
          <a:xfrm>
            <a:off x="3559888" y="4127771"/>
            <a:ext cx="1885568" cy="2862322"/>
          </a:xfrm>
          <a:prstGeom prst="rect">
            <a:avLst/>
          </a:prstGeom>
          <a:noFill/>
        </p:spPr>
        <p:txBody>
          <a:bodyPr wrap="square" rtlCol="0">
            <a:spAutoFit/>
          </a:bodyPr>
          <a:lstStyle/>
          <a:p>
            <a:pPr algn="ctr"/>
            <a:r>
              <a:rPr lang="en-US" sz="1000" b="1" dirty="0"/>
              <a:t>Mississippi Valley State University</a:t>
            </a:r>
          </a:p>
          <a:p>
            <a:pPr algn="ctr"/>
            <a:r>
              <a:rPr lang="en-US" sz="1000" dirty="0"/>
              <a:t>Public –  Itta Bena, Mississippi</a:t>
            </a:r>
          </a:p>
          <a:p>
            <a:pPr algn="ctr"/>
            <a:r>
              <a:rPr lang="en-US" sz="1000" dirty="0"/>
              <a:t>Enrollment: 2200</a:t>
            </a:r>
          </a:p>
          <a:p>
            <a:pPr algn="ctr"/>
            <a:r>
              <a:rPr lang="en-US" sz="1000" dirty="0"/>
              <a:t>Gender: 61/39% (Female)</a:t>
            </a:r>
          </a:p>
          <a:p>
            <a:pPr algn="ctr"/>
            <a:r>
              <a:rPr lang="en-US" sz="1000" dirty="0"/>
              <a:t>Student-Faculty Ratio: 15:1</a:t>
            </a:r>
          </a:p>
          <a:p>
            <a:pPr algn="ctr"/>
            <a:r>
              <a:rPr lang="en-US" sz="1000" dirty="0"/>
              <a:t>Average Class Size: 25</a:t>
            </a:r>
          </a:p>
          <a:p>
            <a:pPr algn="ctr"/>
            <a:r>
              <a:rPr lang="en-US" sz="1000" dirty="0"/>
              <a:t>Cost: $15,000</a:t>
            </a:r>
          </a:p>
          <a:p>
            <a:pPr algn="ctr"/>
            <a:r>
              <a:rPr lang="en-US" sz="1000" dirty="0"/>
              <a:t>*</a:t>
            </a:r>
            <a:r>
              <a:rPr lang="en-US" sz="1000" dirty="0">
                <a:solidFill>
                  <a:srgbClr val="FF0000"/>
                </a:solidFill>
              </a:rPr>
              <a:t>No Out-of-State Fee</a:t>
            </a:r>
            <a:endParaRPr lang="en-US" sz="1000" dirty="0"/>
          </a:p>
          <a:p>
            <a:pPr algn="ctr"/>
            <a:r>
              <a:rPr lang="en-US" sz="1000" dirty="0"/>
              <a:t>Degree Programs: </a:t>
            </a:r>
          </a:p>
          <a:p>
            <a:pPr algn="ctr"/>
            <a:endParaRPr lang="en-US" sz="1000" dirty="0"/>
          </a:p>
          <a:p>
            <a:pPr algn="ctr"/>
            <a:r>
              <a:rPr lang="en-US" sz="1000" dirty="0"/>
              <a:t>FACT: </a:t>
            </a:r>
          </a:p>
          <a:p>
            <a:pPr algn="ctr"/>
            <a:r>
              <a:rPr lang="en-US" sz="1000" dirty="0"/>
              <a:t>Mississippi Valley State University graduates more Mississippi educators than any other university in the State</a:t>
            </a:r>
          </a:p>
          <a:p>
            <a:pPr algn="ctr"/>
            <a:endParaRPr lang="en-US" sz="1000" dirty="0"/>
          </a:p>
          <a:p>
            <a:pPr algn="ctr"/>
            <a:endParaRPr lang="en-US" sz="1000" dirty="0"/>
          </a:p>
        </p:txBody>
      </p:sp>
      <p:sp>
        <p:nvSpPr>
          <p:cNvPr id="18" name="TextBox 17"/>
          <p:cNvSpPr txBox="1"/>
          <p:nvPr/>
        </p:nvSpPr>
        <p:spPr>
          <a:xfrm>
            <a:off x="5991932" y="4139118"/>
            <a:ext cx="1936575" cy="3016210"/>
          </a:xfrm>
          <a:prstGeom prst="rect">
            <a:avLst/>
          </a:prstGeom>
          <a:noFill/>
        </p:spPr>
        <p:txBody>
          <a:bodyPr wrap="square" rtlCol="0">
            <a:spAutoFit/>
          </a:bodyPr>
          <a:lstStyle/>
          <a:p>
            <a:pPr algn="ctr"/>
            <a:r>
              <a:rPr lang="en-US" sz="1000" b="1" dirty="0"/>
              <a:t>Tougaloo College</a:t>
            </a:r>
          </a:p>
          <a:p>
            <a:pPr algn="ctr"/>
            <a:r>
              <a:rPr lang="en-US" sz="1000" dirty="0"/>
              <a:t>Private –  Tougaloo, Mississippi</a:t>
            </a:r>
          </a:p>
          <a:p>
            <a:pPr algn="ctr"/>
            <a:r>
              <a:rPr lang="en-US" sz="1000" dirty="0"/>
              <a:t>Enrollment:900 </a:t>
            </a:r>
          </a:p>
          <a:p>
            <a:pPr algn="ctr"/>
            <a:r>
              <a:rPr lang="en-US" sz="1000" dirty="0"/>
              <a:t>Gender: 66/34% (Female)</a:t>
            </a:r>
          </a:p>
          <a:p>
            <a:pPr algn="ctr"/>
            <a:r>
              <a:rPr lang="en-US" sz="1000" dirty="0"/>
              <a:t>Student-Faculty Ratio: 15:1</a:t>
            </a:r>
          </a:p>
          <a:p>
            <a:pPr algn="ctr"/>
            <a:r>
              <a:rPr lang="en-US" sz="1000" dirty="0"/>
              <a:t>Average Class Size: 20</a:t>
            </a:r>
          </a:p>
          <a:p>
            <a:pPr algn="ctr"/>
            <a:r>
              <a:rPr lang="en-US" sz="1000" dirty="0"/>
              <a:t>Cost: $18,000</a:t>
            </a:r>
          </a:p>
          <a:p>
            <a:pPr algn="ctr"/>
            <a:r>
              <a:rPr lang="en-US" sz="1000" dirty="0"/>
              <a:t>Degree Programs: 29</a:t>
            </a:r>
          </a:p>
          <a:p>
            <a:pPr algn="ctr"/>
            <a:endParaRPr lang="en-US" sz="1000" dirty="0"/>
          </a:p>
          <a:p>
            <a:pPr algn="ctr"/>
            <a:r>
              <a:rPr lang="en-US" sz="1000" dirty="0"/>
              <a:t>FACT:</a:t>
            </a:r>
          </a:p>
          <a:p>
            <a:pPr algn="ctr"/>
            <a:r>
              <a:rPr lang="en-US" sz="1000" dirty="0"/>
              <a:t>Partnerships have been established with institutions such as Brown University, Boston College, Tufts Medical and Dental Schools, the University of Mississippi Medical Center, and New York University</a:t>
            </a:r>
          </a:p>
          <a:p>
            <a:pPr algn="ctr"/>
            <a:endParaRPr lang="en-US" sz="1000" dirty="0"/>
          </a:p>
          <a:p>
            <a:pPr algn="ctr"/>
            <a:endParaRPr lang="en-US" sz="1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76200" y="76200"/>
            <a:ext cx="8991600" cy="1295400"/>
          </a:xfrm>
          <a:solidFill>
            <a:schemeClr val="tx2">
              <a:lumMod val="40000"/>
              <a:lumOff val="60000"/>
            </a:schemeClr>
          </a:solidFill>
        </p:spPr>
        <p:txBody>
          <a:bodyPr>
            <a:normAutofit/>
          </a:bodyPr>
          <a:lstStyle/>
          <a:p>
            <a:pPr algn="ctr"/>
            <a:r>
              <a:rPr lang="en-US" sz="2800" dirty="0"/>
              <a:t>STUDENT NEXT STEPS </a:t>
            </a:r>
          </a:p>
        </p:txBody>
      </p:sp>
      <p:pic>
        <p:nvPicPr>
          <p:cNvPr id="4" name="Picture 3" descr="HBCU_PPP_Background.jpg"/>
          <p:cNvPicPr>
            <a:picLocks noChangeAspect="1"/>
          </p:cNvPicPr>
          <p:nvPr/>
        </p:nvPicPr>
        <p:blipFill>
          <a:blip r:embed="rId2" cstate="print"/>
          <a:stretch>
            <a:fillRect/>
          </a:stretch>
        </p:blipFill>
        <p:spPr>
          <a:xfrm>
            <a:off x="0" y="2029968"/>
            <a:ext cx="9144000" cy="4828032"/>
          </a:xfrm>
          <a:prstGeom prst="rect">
            <a:avLst/>
          </a:prstGeom>
        </p:spPr>
      </p:pic>
      <p:sp>
        <p:nvSpPr>
          <p:cNvPr id="5" name="TextBox 4"/>
          <p:cNvSpPr txBox="1"/>
          <p:nvPr/>
        </p:nvSpPr>
        <p:spPr>
          <a:xfrm>
            <a:off x="304800" y="1676400"/>
            <a:ext cx="8390504" cy="5109091"/>
          </a:xfrm>
          <a:prstGeom prst="rect">
            <a:avLst/>
          </a:prstGeom>
          <a:noFill/>
        </p:spPr>
        <p:txBody>
          <a:bodyPr wrap="square" rtlCol="0">
            <a:spAutoFit/>
          </a:bodyPr>
          <a:lstStyle/>
          <a:p>
            <a:pPr marL="342900" indent="-342900">
              <a:buAutoNum type="arabicPeriod"/>
            </a:pPr>
            <a:r>
              <a:rPr lang="en-US" dirty="0"/>
              <a:t>Begin researching the 39 partner  Historically Black College &amp; Universities.</a:t>
            </a:r>
          </a:p>
          <a:p>
            <a:pPr marL="342900" indent="-342900">
              <a:buFont typeface="+mj-lt"/>
              <a:buAutoNum type="arabicPeriod"/>
            </a:pPr>
            <a:endParaRPr lang="en-US" dirty="0"/>
          </a:p>
          <a:p>
            <a:pPr marL="342900" indent="-342900">
              <a:buAutoNum type="arabicPeriod"/>
            </a:pPr>
            <a:r>
              <a:rPr lang="en-US" dirty="0"/>
              <a:t>Determine when you plan to transfer (min. 30 units or with Transfer Level AA/AS Degree).</a:t>
            </a:r>
          </a:p>
          <a:p>
            <a:pPr marL="342900" indent="-342900">
              <a:buFont typeface="+mj-lt"/>
              <a:buAutoNum type="arabicPeriod"/>
            </a:pPr>
            <a:endParaRPr lang="en-US" dirty="0"/>
          </a:p>
          <a:p>
            <a:pPr marL="342900" indent="-342900">
              <a:buFontTx/>
              <a:buAutoNum type="arabicPeriod"/>
            </a:pPr>
            <a:r>
              <a:rPr lang="en-US" dirty="0"/>
              <a:t> Meet with a counselor to evaluate all of your college transcripts.</a:t>
            </a:r>
          </a:p>
          <a:p>
            <a:pPr marL="342900" indent="-342900">
              <a:buFont typeface="+mj-lt"/>
              <a:buAutoNum type="arabicPeriod"/>
            </a:pPr>
            <a:endParaRPr lang="en-US" dirty="0"/>
          </a:p>
          <a:p>
            <a:pPr marL="342900" indent="-342900">
              <a:buAutoNum type="arabicPeriod"/>
            </a:pPr>
            <a:r>
              <a:rPr lang="en-US" dirty="0"/>
              <a:t>Obtain the promo code from counselor to complete the online Common Black College Application (CBCA)-  </a:t>
            </a:r>
            <a:r>
              <a:rPr lang="en-US" b="1" dirty="0"/>
              <a:t>ASAP</a:t>
            </a:r>
          </a:p>
          <a:p>
            <a:pPr marL="342900" indent="-342900">
              <a:buFont typeface="+mj-lt"/>
              <a:buAutoNum type="arabicPeriod"/>
            </a:pPr>
            <a:endParaRPr lang="en-US" b="1" dirty="0"/>
          </a:p>
          <a:p>
            <a:pPr marL="342900" indent="-342900">
              <a:buFontTx/>
              <a:buAutoNum type="arabicPeriod"/>
            </a:pPr>
            <a:r>
              <a:rPr lang="en-US" dirty="0"/>
              <a:t>For non-CBCA institutions – apply directly to the schools (on website). </a:t>
            </a:r>
          </a:p>
          <a:p>
            <a:pPr marL="342900" indent="-342900">
              <a:buAutoNum type="arabicPeriod"/>
            </a:pPr>
            <a:endParaRPr lang="en-US" dirty="0"/>
          </a:p>
          <a:p>
            <a:pPr marL="342900" indent="-342900">
              <a:buAutoNum type="arabicPeriod"/>
            </a:pPr>
            <a:r>
              <a:rPr lang="en-US" dirty="0"/>
              <a:t>Mail all official transcripts immediately to each school that you have applied.</a:t>
            </a:r>
          </a:p>
          <a:p>
            <a:pPr marL="342900" indent="-342900">
              <a:buFont typeface="+mj-lt"/>
              <a:buAutoNum type="arabicPeriod"/>
            </a:pPr>
            <a:endParaRPr lang="en-US" dirty="0"/>
          </a:p>
          <a:p>
            <a:pPr marL="342900" indent="-342900">
              <a:buAutoNum type="arabicPeriod"/>
            </a:pPr>
            <a:r>
              <a:rPr lang="en-US" dirty="0"/>
              <a:t>Be sure to check the email account you provided on the application for updates and any additional requests.</a:t>
            </a:r>
          </a:p>
          <a:p>
            <a:endParaRPr lang="en-US" sz="2000" dirty="0"/>
          </a:p>
          <a:p>
            <a:pPr marL="342900" indent="-342900">
              <a:buAutoNum type="arabicPeriod"/>
            </a:pPr>
            <a:endParaRPr lang="en-US" dirty="0"/>
          </a:p>
        </p:txBody>
      </p:sp>
    </p:spTree>
    <p:extLst>
      <p:ext uri="{BB962C8B-B14F-4D97-AF65-F5344CB8AC3E}">
        <p14:creationId xmlns:p14="http://schemas.microsoft.com/office/powerpoint/2010/main" val="2705986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BCU_PPP_Background.jpg"/>
          <p:cNvPicPr>
            <a:picLocks noChangeAspect="1"/>
          </p:cNvPicPr>
          <p:nvPr/>
        </p:nvPicPr>
        <p:blipFill>
          <a:blip r:embed="rId2" cstate="print"/>
          <a:stretch>
            <a:fillRect/>
          </a:stretch>
        </p:blipFill>
        <p:spPr>
          <a:xfrm>
            <a:off x="0" y="2029968"/>
            <a:ext cx="9144000" cy="4828032"/>
          </a:xfrm>
          <a:prstGeom prst="rect">
            <a:avLst/>
          </a:prstGeom>
        </p:spPr>
      </p:pic>
      <p:sp>
        <p:nvSpPr>
          <p:cNvPr id="2" name="Title 1"/>
          <p:cNvSpPr>
            <a:spLocks noGrp="1"/>
          </p:cNvSpPr>
          <p:nvPr>
            <p:ph type="title"/>
          </p:nvPr>
        </p:nvSpPr>
        <p:spPr>
          <a:xfrm>
            <a:off x="76200" y="76200"/>
            <a:ext cx="8991600" cy="1295400"/>
          </a:xfrm>
          <a:solidFill>
            <a:schemeClr val="tx2">
              <a:lumMod val="40000"/>
              <a:lumOff val="60000"/>
            </a:schemeClr>
          </a:solidFill>
        </p:spPr>
        <p:txBody>
          <a:bodyPr>
            <a:normAutofit fontScale="90000"/>
          </a:bodyPr>
          <a:lstStyle/>
          <a:p>
            <a:pPr algn="ctr"/>
            <a:r>
              <a:rPr lang="en-US" dirty="0"/>
              <a:t>APPLY FREE TO MULTIPLE HBCU PARTNERS</a:t>
            </a:r>
          </a:p>
        </p:txBody>
      </p:sp>
      <p:sp>
        <p:nvSpPr>
          <p:cNvPr id="3" name="Content Placeholder 2"/>
          <p:cNvSpPr>
            <a:spLocks noGrp="1"/>
          </p:cNvSpPr>
          <p:nvPr>
            <p:ph idx="1"/>
          </p:nvPr>
        </p:nvSpPr>
        <p:spPr>
          <a:xfrm>
            <a:off x="152400" y="1524000"/>
            <a:ext cx="8763000" cy="5181599"/>
          </a:xfrm>
        </p:spPr>
        <p:txBody>
          <a:bodyPr>
            <a:normAutofit fontScale="25000" lnSpcReduction="20000"/>
          </a:bodyPr>
          <a:lstStyle/>
          <a:p>
            <a:pPr>
              <a:buNone/>
            </a:pPr>
            <a:r>
              <a:rPr lang="en-US" dirty="0"/>
              <a:t> </a:t>
            </a:r>
            <a:endParaRPr lang="en-US" sz="2600" b="1" dirty="0"/>
          </a:p>
          <a:p>
            <a:endParaRPr lang="en-US" sz="1400" dirty="0"/>
          </a:p>
          <a:p>
            <a:r>
              <a:rPr lang="en-US" sz="8000" dirty="0"/>
              <a:t>Students can </a:t>
            </a:r>
            <a:r>
              <a:rPr lang="en-US" sz="8000" b="1" dirty="0"/>
              <a:t>apply to most </a:t>
            </a:r>
            <a:r>
              <a:rPr lang="en-US" sz="8000" dirty="0"/>
              <a:t> of our HBCU partner institutions for</a:t>
            </a:r>
            <a:r>
              <a:rPr lang="en-US" sz="8000" b="1" dirty="0"/>
              <a:t> free </a:t>
            </a:r>
            <a:r>
              <a:rPr lang="en-US" sz="8000" dirty="0"/>
              <a:t>using a single application!!!</a:t>
            </a:r>
          </a:p>
          <a:p>
            <a:endParaRPr lang="en-US" sz="8000" dirty="0"/>
          </a:p>
          <a:p>
            <a:r>
              <a:rPr lang="en-US" sz="8000" dirty="0"/>
              <a:t>Qualify with 30 or more transferable units and a 2.5 GPA.</a:t>
            </a:r>
          </a:p>
          <a:p>
            <a:endParaRPr lang="en-US" sz="8000" dirty="0"/>
          </a:p>
          <a:p>
            <a:r>
              <a:rPr lang="en-US" sz="8000" dirty="0"/>
              <a:t>Meet with a counselor or Transfer Director at your Community College for a transfer review and to obtain the verification code.</a:t>
            </a:r>
          </a:p>
          <a:p>
            <a:pPr>
              <a:buNone/>
            </a:pPr>
            <a:endParaRPr lang="en-US" sz="8000" dirty="0"/>
          </a:p>
          <a:p>
            <a:r>
              <a:rPr lang="en-US" sz="8000" dirty="0"/>
              <a:t>Go to </a:t>
            </a:r>
            <a:r>
              <a:rPr lang="en-US" sz="8000" dirty="0">
                <a:hlinkClick r:id="rId3"/>
              </a:rPr>
              <a:t>www.commonblackcollegeapp.com</a:t>
            </a:r>
            <a:r>
              <a:rPr lang="en-US" sz="8000" dirty="0"/>
              <a:t> and complete the one application for participating partner HBCU’s  for free with the code.</a:t>
            </a:r>
          </a:p>
          <a:p>
            <a:endParaRPr lang="en-US" sz="8000" dirty="0"/>
          </a:p>
          <a:p>
            <a:r>
              <a:rPr lang="en-US" sz="8000" dirty="0"/>
              <a:t>If the HBCU of interest is not listed, go directly to the school website to apply for transfer.  </a:t>
            </a:r>
          </a:p>
          <a:p>
            <a:pPr marL="118872" indent="0">
              <a:buNone/>
            </a:pPr>
            <a:endParaRPr lang="en-US" sz="8000" dirty="0"/>
          </a:p>
          <a:p>
            <a:r>
              <a:rPr lang="en-US" sz="8000" dirty="0"/>
              <a:t>The HBCU Partner Schools that are not members of the Common Black College Application: </a:t>
            </a:r>
            <a:r>
              <a:rPr lang="en-US" sz="6400" b="1" i="1" dirty="0"/>
              <a:t>Arkansas Baptist College, Claflin University, Fisk University, Lincoln University (PA),North Carolina Central University, Tennessee State University, Texas Southern University, West Virginia State, Xavier University of Louisiana </a:t>
            </a:r>
            <a:endParaRPr lang="en-US" sz="8000" b="1" i="1" dirty="0"/>
          </a:p>
          <a:p>
            <a:pPr>
              <a:buNone/>
            </a:pPr>
            <a:r>
              <a:rPr lang="en-US" sz="8000" dirty="0"/>
              <a:t>                   	</a:t>
            </a:r>
            <a:endParaRPr lang="en-US" sz="8000" b="1" dirty="0"/>
          </a:p>
          <a:p>
            <a:pPr>
              <a:buNone/>
            </a:pPr>
            <a:r>
              <a:rPr lang="en-US" sz="3600" b="1" dirty="0"/>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hyoung\Desktop\Possible New Image Photos\Approved Photos for Use\El Camino Colle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39200" cy="38862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0351" y="3807768"/>
            <a:ext cx="1219200" cy="215444"/>
          </a:xfrm>
          <a:prstGeom prst="rect">
            <a:avLst/>
          </a:prstGeom>
          <a:noFill/>
        </p:spPr>
        <p:txBody>
          <a:bodyPr wrap="square" rtlCol="0">
            <a:spAutoFit/>
          </a:bodyPr>
          <a:lstStyle/>
          <a:p>
            <a:pPr algn="ctr"/>
            <a:r>
              <a:rPr lang="en-US" sz="800" b="1" dirty="0">
                <a:solidFill>
                  <a:schemeClr val="tx2">
                    <a:lumMod val="20000"/>
                    <a:lumOff val="80000"/>
                  </a:schemeClr>
                </a:solidFill>
                <a:latin typeface="Cambria" panose="02040503050406030204" pitchFamily="18" charset="0"/>
              </a:rPr>
              <a:t>El Camino College </a:t>
            </a:r>
          </a:p>
        </p:txBody>
      </p:sp>
      <p:sp>
        <p:nvSpPr>
          <p:cNvPr id="3" name="TextBox 2"/>
          <p:cNvSpPr txBox="1"/>
          <p:nvPr/>
        </p:nvSpPr>
        <p:spPr>
          <a:xfrm>
            <a:off x="152400" y="4648200"/>
            <a:ext cx="8839200" cy="2000548"/>
          </a:xfrm>
          <a:prstGeom prst="rect">
            <a:avLst/>
          </a:prstGeom>
          <a:solidFill>
            <a:schemeClr val="tx2">
              <a:lumMod val="40000"/>
              <a:lumOff val="60000"/>
            </a:schemeClr>
          </a:solidFill>
        </p:spPr>
        <p:txBody>
          <a:bodyPr wrap="square" rtlCol="0">
            <a:spAutoFit/>
          </a:bodyPr>
          <a:lstStyle/>
          <a:p>
            <a:pPr algn="ctr"/>
            <a:r>
              <a:rPr lang="en-US" sz="4400" b="1" dirty="0"/>
              <a:t>QUESTIONS AND ANSWERS</a:t>
            </a:r>
          </a:p>
          <a:p>
            <a:pPr algn="ctr"/>
            <a:endParaRPr lang="en-US" sz="1600" dirty="0"/>
          </a:p>
          <a:p>
            <a:pPr algn="ctr"/>
            <a:r>
              <a:rPr lang="en-US" sz="1600"/>
              <a:t> </a:t>
            </a:r>
            <a:endParaRPr lang="en-US" sz="1600" dirty="0"/>
          </a:p>
          <a:p>
            <a:pPr algn="ctr"/>
            <a:endParaRPr lang="en-US" sz="4800" dirty="0"/>
          </a:p>
        </p:txBody>
      </p:sp>
    </p:spTree>
    <p:extLst>
      <p:ext uri="{BB962C8B-B14F-4D97-AF65-F5344CB8AC3E}">
        <p14:creationId xmlns:p14="http://schemas.microsoft.com/office/powerpoint/2010/main" val="210841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BCU_PPP_Background.jpg"/>
          <p:cNvPicPr>
            <a:picLocks noChangeAspect="1"/>
          </p:cNvPicPr>
          <p:nvPr/>
        </p:nvPicPr>
        <p:blipFill>
          <a:blip r:embed="rId2" cstate="print"/>
          <a:stretch>
            <a:fillRect/>
          </a:stretch>
        </p:blipFill>
        <p:spPr>
          <a:xfrm>
            <a:off x="0" y="2029968"/>
            <a:ext cx="9144000" cy="4828032"/>
          </a:xfrm>
          <a:prstGeom prst="rect">
            <a:avLst/>
          </a:prstGeom>
        </p:spPr>
      </p:pic>
      <p:sp>
        <p:nvSpPr>
          <p:cNvPr id="2" name="Title 1"/>
          <p:cNvSpPr>
            <a:spLocks noGrp="1"/>
          </p:cNvSpPr>
          <p:nvPr>
            <p:ph type="title"/>
          </p:nvPr>
        </p:nvSpPr>
        <p:spPr>
          <a:xfrm>
            <a:off x="76200" y="76200"/>
            <a:ext cx="8991600" cy="1295400"/>
          </a:xfrm>
          <a:solidFill>
            <a:schemeClr val="tx2">
              <a:lumMod val="40000"/>
              <a:lumOff val="60000"/>
            </a:schemeClr>
          </a:solidFill>
        </p:spPr>
        <p:txBody>
          <a:bodyPr/>
          <a:lstStyle/>
          <a:p>
            <a:pPr algn="ctr"/>
            <a:r>
              <a:rPr lang="en-US" dirty="0"/>
              <a:t>HISTORY OF HBCU’S</a:t>
            </a:r>
          </a:p>
        </p:txBody>
      </p:sp>
      <p:sp>
        <p:nvSpPr>
          <p:cNvPr id="3" name="Content Placeholder 2"/>
          <p:cNvSpPr>
            <a:spLocks noGrp="1"/>
          </p:cNvSpPr>
          <p:nvPr>
            <p:ph idx="1"/>
          </p:nvPr>
        </p:nvSpPr>
        <p:spPr>
          <a:xfrm>
            <a:off x="457200" y="1600201"/>
            <a:ext cx="8229600" cy="4800600"/>
          </a:xfrm>
        </p:spPr>
        <p:txBody>
          <a:bodyPr>
            <a:normAutofit fontScale="92500" lnSpcReduction="20000"/>
          </a:bodyPr>
          <a:lstStyle/>
          <a:p>
            <a:pPr>
              <a:buNone/>
            </a:pPr>
            <a:endParaRPr lang="en-US" sz="1800" dirty="0"/>
          </a:p>
          <a:p>
            <a:r>
              <a:rPr lang="en-US" sz="2200" b="1" dirty="0"/>
              <a:t>The first Historically Black Colleges (HBCUs) were established prior to    the Civil War.</a:t>
            </a:r>
          </a:p>
          <a:p>
            <a:pPr lvl="1"/>
            <a:r>
              <a:rPr lang="en-US" sz="2200" dirty="0"/>
              <a:t>Cheyney University of Pennsylvania (1837)</a:t>
            </a:r>
          </a:p>
          <a:p>
            <a:pPr lvl="1"/>
            <a:r>
              <a:rPr lang="en-US" sz="2200" dirty="0"/>
              <a:t> Lincoln University in Pennsylvania (1854) </a:t>
            </a:r>
          </a:p>
          <a:p>
            <a:pPr lvl="1"/>
            <a:r>
              <a:rPr lang="en-US" sz="2200" dirty="0"/>
              <a:t>Wilberforce University in Ohio (1856). </a:t>
            </a:r>
          </a:p>
          <a:p>
            <a:pPr lvl="1"/>
            <a:endParaRPr lang="en-US" sz="2200" dirty="0"/>
          </a:p>
          <a:p>
            <a:pPr lvl="1"/>
            <a:endParaRPr lang="en-US" sz="2200" dirty="0"/>
          </a:p>
          <a:p>
            <a:r>
              <a:rPr lang="en-US" sz="2200" dirty="0"/>
              <a:t>However, most Historically Black Colleges and Universities were established after the American Civil War. By 1902, 85 HBCU’s  had been established. </a:t>
            </a:r>
          </a:p>
          <a:p>
            <a:endParaRPr lang="en-US" sz="2200" dirty="0"/>
          </a:p>
          <a:p>
            <a:r>
              <a:rPr lang="en-US" sz="2200" dirty="0"/>
              <a:t>Currently there are 105 Historically Black Colleges and Universities located mainly in  the South and on the East Coast.</a:t>
            </a:r>
          </a:p>
          <a:p>
            <a:endParaRPr lang="en-US" sz="2200" dirty="0"/>
          </a:p>
          <a:p>
            <a:r>
              <a:rPr lang="en-US" sz="2200" dirty="0"/>
              <a:t>HBCU’s  were established because most Colleges and Universities denied admission to </a:t>
            </a:r>
            <a:r>
              <a:rPr lang="en-US" sz="2200" b="1" dirty="0"/>
              <a:t>African Americans</a:t>
            </a:r>
            <a:r>
              <a:rPr lang="en-US" sz="2200" dirty="0"/>
              <a:t>. </a:t>
            </a:r>
          </a:p>
          <a:p>
            <a:endParaRPr lang="en-US" sz="1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BCU_PPP_Background.jpg"/>
          <p:cNvPicPr>
            <a:picLocks noChangeAspect="1"/>
          </p:cNvPicPr>
          <p:nvPr/>
        </p:nvPicPr>
        <p:blipFill>
          <a:blip r:embed="rId2" cstate="print"/>
          <a:stretch>
            <a:fillRect/>
          </a:stretch>
        </p:blipFill>
        <p:spPr>
          <a:xfrm>
            <a:off x="0" y="2029968"/>
            <a:ext cx="9144000" cy="4828032"/>
          </a:xfrm>
          <a:prstGeom prst="rect">
            <a:avLst/>
          </a:prstGeom>
        </p:spPr>
      </p:pic>
      <p:sp>
        <p:nvSpPr>
          <p:cNvPr id="2" name="Title 1"/>
          <p:cNvSpPr>
            <a:spLocks noGrp="1"/>
          </p:cNvSpPr>
          <p:nvPr>
            <p:ph type="title"/>
          </p:nvPr>
        </p:nvSpPr>
        <p:spPr>
          <a:xfrm>
            <a:off x="76200" y="76200"/>
            <a:ext cx="8991600" cy="1295400"/>
          </a:xfrm>
          <a:solidFill>
            <a:schemeClr val="tx2">
              <a:lumMod val="40000"/>
              <a:lumOff val="60000"/>
            </a:schemeClr>
          </a:solidFill>
        </p:spPr>
        <p:txBody>
          <a:bodyPr/>
          <a:lstStyle/>
          <a:p>
            <a:pPr algn="ctr"/>
            <a:r>
              <a:rPr lang="en-US" dirty="0"/>
              <a:t>HBCU Facts</a:t>
            </a:r>
          </a:p>
        </p:txBody>
      </p:sp>
      <p:sp>
        <p:nvSpPr>
          <p:cNvPr id="5" name="Content Placeholder 4"/>
          <p:cNvSpPr>
            <a:spLocks noGrp="1"/>
          </p:cNvSpPr>
          <p:nvPr>
            <p:ph idx="1"/>
          </p:nvPr>
        </p:nvSpPr>
        <p:spPr/>
        <p:txBody>
          <a:bodyPr>
            <a:normAutofit fontScale="92500" lnSpcReduction="10000"/>
          </a:bodyPr>
          <a:lstStyle/>
          <a:p>
            <a:r>
              <a:rPr lang="en-US" dirty="0"/>
              <a:t>How Many African Americans Are HBCU Graduates?</a:t>
            </a:r>
          </a:p>
          <a:p>
            <a:pPr lvl="1"/>
            <a:r>
              <a:rPr lang="en-US" dirty="0"/>
              <a:t>22% of Bachelors Degree Holders</a:t>
            </a:r>
          </a:p>
          <a:p>
            <a:pPr lvl="1"/>
            <a:r>
              <a:rPr lang="en-US" dirty="0"/>
              <a:t>40% of Members of Congress</a:t>
            </a:r>
          </a:p>
          <a:p>
            <a:pPr lvl="1"/>
            <a:r>
              <a:rPr lang="en-US" dirty="0"/>
              <a:t>12.5% of CEO’s</a:t>
            </a:r>
          </a:p>
          <a:p>
            <a:pPr lvl="1"/>
            <a:r>
              <a:rPr lang="en-US" dirty="0"/>
              <a:t>40% of Engineers </a:t>
            </a:r>
          </a:p>
          <a:p>
            <a:pPr lvl="1"/>
            <a:r>
              <a:rPr lang="en-US" dirty="0"/>
              <a:t>50% of Professors at Non-HBCU Institutions</a:t>
            </a:r>
          </a:p>
          <a:p>
            <a:pPr lvl="1"/>
            <a:r>
              <a:rPr lang="en-US" dirty="0"/>
              <a:t>50% of Lawyers</a:t>
            </a:r>
          </a:p>
          <a:p>
            <a:pPr lvl="1"/>
            <a:r>
              <a:rPr lang="en-US" dirty="0"/>
              <a:t>80% of Judges</a:t>
            </a:r>
            <a:endParaRPr lang="en-US" sz="1500" b="1" dirty="0"/>
          </a:p>
          <a:p>
            <a:pPr marL="768096" lvl="2" indent="0">
              <a:buNone/>
            </a:pPr>
            <a:r>
              <a:rPr lang="en-US" sz="1500" b="1" dirty="0"/>
              <a:t>(Diverse Issues in Higher Education, September 9</a:t>
            </a:r>
            <a:r>
              <a:rPr lang="en-US" sz="1500" b="1" baseline="30000" dirty="0"/>
              <a:t>th</a:t>
            </a:r>
            <a:r>
              <a:rPr lang="en-US" sz="1500" b="1" dirty="0"/>
              <a:t> 2015)</a:t>
            </a:r>
          </a:p>
          <a:p>
            <a:pPr marL="768096" lvl="2" indent="0">
              <a:buNone/>
            </a:pPr>
            <a:endParaRPr lang="en-US" dirty="0"/>
          </a:p>
          <a:p>
            <a:pPr marL="457200" lvl="1" indent="0">
              <a:buNone/>
            </a:pPr>
            <a:endParaRPr lang="en-US" dirty="0"/>
          </a:p>
          <a:p>
            <a:pPr lvl="1"/>
            <a:endParaRPr lang="en-US" dirty="0"/>
          </a:p>
          <a:p>
            <a:endParaRPr lang="en-US" dirty="0"/>
          </a:p>
        </p:txBody>
      </p:sp>
    </p:spTree>
    <p:extLst>
      <p:ext uri="{BB962C8B-B14F-4D97-AF65-F5344CB8AC3E}">
        <p14:creationId xmlns:p14="http://schemas.microsoft.com/office/powerpoint/2010/main" val="3984077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BCU_PPP_Background.jpg"/>
          <p:cNvPicPr>
            <a:picLocks noChangeAspect="1"/>
          </p:cNvPicPr>
          <p:nvPr/>
        </p:nvPicPr>
        <p:blipFill>
          <a:blip r:embed="rId2" cstate="print"/>
          <a:stretch>
            <a:fillRect/>
          </a:stretch>
        </p:blipFill>
        <p:spPr>
          <a:xfrm>
            <a:off x="0" y="2029968"/>
            <a:ext cx="9144000" cy="4828032"/>
          </a:xfrm>
          <a:prstGeom prst="rect">
            <a:avLst/>
          </a:prstGeom>
        </p:spPr>
      </p:pic>
      <p:sp>
        <p:nvSpPr>
          <p:cNvPr id="2" name="Title 1"/>
          <p:cNvSpPr>
            <a:spLocks noGrp="1"/>
          </p:cNvSpPr>
          <p:nvPr>
            <p:ph type="title"/>
          </p:nvPr>
        </p:nvSpPr>
        <p:spPr>
          <a:xfrm>
            <a:off x="76200" y="76200"/>
            <a:ext cx="8991600" cy="1295400"/>
          </a:xfrm>
          <a:solidFill>
            <a:schemeClr val="tx2">
              <a:lumMod val="40000"/>
              <a:lumOff val="60000"/>
            </a:schemeClr>
          </a:solidFill>
        </p:spPr>
        <p:txBody>
          <a:bodyPr>
            <a:normAutofit/>
          </a:bodyPr>
          <a:lstStyle/>
          <a:p>
            <a:pPr algn="ctr"/>
            <a:r>
              <a:rPr lang="en-US" dirty="0"/>
              <a:t>WHY CONSIDER A HBCU?</a:t>
            </a:r>
          </a:p>
        </p:txBody>
      </p:sp>
      <p:sp>
        <p:nvSpPr>
          <p:cNvPr id="3" name="Content Placeholder 2"/>
          <p:cNvSpPr>
            <a:spLocks noGrp="1"/>
          </p:cNvSpPr>
          <p:nvPr>
            <p:ph idx="1"/>
          </p:nvPr>
        </p:nvSpPr>
        <p:spPr>
          <a:xfrm>
            <a:off x="457200" y="1600201"/>
            <a:ext cx="8229600" cy="4800600"/>
          </a:xfrm>
        </p:spPr>
        <p:txBody>
          <a:bodyPr>
            <a:normAutofit fontScale="92500" lnSpcReduction="10000"/>
          </a:bodyPr>
          <a:lstStyle/>
          <a:p>
            <a:pPr marL="118872" indent="0" algn="ctr">
              <a:buNone/>
            </a:pPr>
            <a:endParaRPr lang="en-US" sz="2400" b="1" dirty="0"/>
          </a:p>
          <a:p>
            <a:pPr algn="ctr">
              <a:buNone/>
            </a:pPr>
            <a:endParaRPr lang="en-US" sz="1900" b="1" dirty="0"/>
          </a:p>
          <a:p>
            <a:r>
              <a:rPr lang="en-US" sz="1900" dirty="0"/>
              <a:t>HBCU’s (37.8%) are doing a better job of graduating low-income Black students than PWI’s (32%).</a:t>
            </a:r>
            <a:r>
              <a:rPr lang="en-US" sz="1900" baseline="30000" dirty="0"/>
              <a:t>1</a:t>
            </a:r>
            <a:endParaRPr lang="en-US" sz="1900" b="1" dirty="0"/>
          </a:p>
          <a:p>
            <a:pPr algn="ctr">
              <a:buNone/>
            </a:pPr>
            <a:endParaRPr lang="en-US" sz="1900" dirty="0"/>
          </a:p>
          <a:p>
            <a:r>
              <a:rPr lang="en-US" sz="1900" dirty="0"/>
              <a:t>About 55% of Black HBCU graduates said they “strongly agreed” that their HBCU “prepared them well for life outside of college,” compared to less than 30 % of non-HBCU Black graduates.</a:t>
            </a:r>
            <a:r>
              <a:rPr lang="en-US" sz="1900" baseline="30000" dirty="0"/>
              <a:t>2</a:t>
            </a:r>
            <a:endParaRPr lang="en-US" sz="1900" dirty="0"/>
          </a:p>
          <a:p>
            <a:endParaRPr lang="en-US" sz="1900" dirty="0"/>
          </a:p>
          <a:p>
            <a:r>
              <a:rPr lang="en-US" sz="1900" dirty="0"/>
              <a:t>While 20% of Black graduates who did not attend an HBCU said they were “thriving in financial well being,” 51% of Black HBCU graduates reported doing so.</a:t>
            </a:r>
            <a:r>
              <a:rPr lang="en-US" sz="1900" baseline="30000" dirty="0"/>
              <a:t>2</a:t>
            </a:r>
            <a:endParaRPr lang="en-US" sz="1900" dirty="0"/>
          </a:p>
          <a:p>
            <a:pPr marL="457200" lvl="1" indent="0">
              <a:buNone/>
            </a:pPr>
            <a:endParaRPr lang="en-US" sz="1600" dirty="0"/>
          </a:p>
          <a:p>
            <a:pPr marL="457200" lvl="1" indent="0">
              <a:buNone/>
            </a:pPr>
            <a:endParaRPr lang="en-US" sz="1600" dirty="0"/>
          </a:p>
          <a:p>
            <a:pPr marL="457200" lvl="1" indent="0">
              <a:buNone/>
            </a:pPr>
            <a:endParaRPr lang="en-US" sz="1600" dirty="0"/>
          </a:p>
          <a:p>
            <a:pPr marL="457200" lvl="1" indent="0">
              <a:buNone/>
            </a:pPr>
            <a:endParaRPr lang="en-US" sz="1600" dirty="0"/>
          </a:p>
          <a:p>
            <a:pPr marL="457200" lvl="1" indent="0">
              <a:buNone/>
            </a:pPr>
            <a:endParaRPr lang="en-US" sz="1600" dirty="0"/>
          </a:p>
          <a:p>
            <a:pPr marL="164592" indent="0">
              <a:buNone/>
            </a:pPr>
            <a:r>
              <a:rPr lang="en-US" sz="1000" dirty="0"/>
              <a:t>1. NPR Code Switch (March 1, 2017) by Andrew H. Nichols and Denzel Evans-Bell of  The Educational Trust titled “ A Look at Black Student Success” </a:t>
            </a:r>
          </a:p>
          <a:p>
            <a:pPr marL="164592" indent="0">
              <a:buNone/>
            </a:pPr>
            <a:r>
              <a:rPr lang="en-US" sz="1000" dirty="0"/>
              <a:t>2. “Inside Higher Education” October </a:t>
            </a:r>
            <a:r>
              <a:rPr lang="en-US" sz="1050" dirty="0"/>
              <a:t>2015 </a:t>
            </a:r>
            <a:r>
              <a:rPr lang="en-US" sz="1000" dirty="0"/>
              <a:t>according to a survey of 50,000 college alumni</a:t>
            </a:r>
          </a:p>
          <a:p>
            <a:endParaRPr lang="en-US" sz="2000" dirty="0"/>
          </a:p>
          <a:p>
            <a:pPr algn="ctr">
              <a:buNone/>
            </a:pPr>
            <a:endParaRPr lang="en-US" sz="2400" dirty="0"/>
          </a:p>
          <a:p>
            <a:endParaRPr lang="en-US" sz="2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1295400"/>
          </a:xfrm>
          <a:solidFill>
            <a:schemeClr val="tx2">
              <a:lumMod val="40000"/>
              <a:lumOff val="60000"/>
            </a:schemeClr>
          </a:solidFill>
        </p:spPr>
        <p:txBody>
          <a:bodyPr>
            <a:normAutofit/>
          </a:bodyPr>
          <a:lstStyle/>
          <a:p>
            <a:pPr algn="ctr"/>
            <a:r>
              <a:rPr lang="en-US" dirty="0"/>
              <a:t>WHY CONSIDER A HBCU?</a:t>
            </a:r>
          </a:p>
        </p:txBody>
      </p:sp>
      <p:sp>
        <p:nvSpPr>
          <p:cNvPr id="3" name="Content Placeholder 2"/>
          <p:cNvSpPr>
            <a:spLocks noGrp="1"/>
          </p:cNvSpPr>
          <p:nvPr>
            <p:ph idx="1"/>
          </p:nvPr>
        </p:nvSpPr>
        <p:spPr/>
        <p:txBody>
          <a:bodyPr>
            <a:normAutofit fontScale="62500" lnSpcReduction="20000"/>
          </a:bodyPr>
          <a:lstStyle/>
          <a:p>
            <a:pPr marL="118872" indent="0" algn="ctr">
              <a:buNone/>
            </a:pPr>
            <a:endParaRPr lang="en-US" b="1" dirty="0">
              <a:solidFill>
                <a:srgbClr val="FF0000"/>
              </a:solidFill>
            </a:endParaRPr>
          </a:p>
          <a:p>
            <a:endParaRPr lang="en-US" dirty="0"/>
          </a:p>
          <a:p>
            <a:pPr lvl="1"/>
            <a:r>
              <a:rPr lang="en-US" dirty="0"/>
              <a:t>Black graduates from HBCU’s are more likely to have a mentor who encouraged their goal and a professor who cared about them as a person.</a:t>
            </a:r>
            <a:r>
              <a:rPr lang="en-US" baseline="30000" dirty="0"/>
              <a:t>1</a:t>
            </a:r>
            <a:endParaRPr lang="en-US" dirty="0"/>
          </a:p>
          <a:p>
            <a:endParaRPr lang="en-US" dirty="0"/>
          </a:p>
          <a:p>
            <a:pPr lvl="1"/>
            <a:r>
              <a:rPr lang="en-US" dirty="0"/>
              <a:t>Alumni are more likely to have a job or an internship where they apply what they learned.</a:t>
            </a:r>
            <a:r>
              <a:rPr lang="en-US" baseline="30000" dirty="0"/>
              <a:t>1</a:t>
            </a:r>
            <a:endParaRPr lang="en-US" dirty="0"/>
          </a:p>
          <a:p>
            <a:pPr lvl="1"/>
            <a:endParaRPr lang="en-US" dirty="0"/>
          </a:p>
          <a:p>
            <a:pPr lvl="1"/>
            <a:r>
              <a:rPr lang="en-US" dirty="0"/>
              <a:t>HBCU’s offering Engineering graduate African Americans at a rate of 62% to 94%, while PWI’s graduate  African American Engineering majors at a rate of 4% to 8%</a:t>
            </a:r>
            <a:r>
              <a:rPr lang="en-US" baseline="30000" dirty="0"/>
              <a:t>2</a:t>
            </a:r>
            <a:endParaRPr lang="en-US" dirty="0"/>
          </a:p>
          <a:p>
            <a:pPr lvl="1"/>
            <a:endParaRPr lang="en-US" dirty="0"/>
          </a:p>
          <a:p>
            <a:pPr lvl="1"/>
            <a:r>
              <a:rPr lang="en-US" dirty="0">
                <a:hlinkClick r:id="rId2"/>
              </a:rPr>
              <a:t>https://www.pbs.org/newshour/show/the-next-generation-of-african-american-doctors-finds-success-and-support-at-this-university</a:t>
            </a:r>
            <a:endParaRPr lang="en-US" dirty="0"/>
          </a:p>
          <a:p>
            <a:pPr lvl="1" algn="ctr"/>
            <a:endParaRPr lang="en-US" dirty="0"/>
          </a:p>
          <a:p>
            <a:pPr marL="118872" indent="0">
              <a:buNone/>
            </a:pPr>
            <a:r>
              <a:rPr lang="en-US" sz="1800" dirty="0"/>
              <a:t> </a:t>
            </a:r>
          </a:p>
          <a:p>
            <a:pPr marL="118872" indent="0">
              <a:buNone/>
            </a:pPr>
            <a:endParaRPr lang="en-US" sz="1800" dirty="0"/>
          </a:p>
          <a:p>
            <a:pPr marL="118872" indent="0">
              <a:buNone/>
            </a:pPr>
            <a:endParaRPr lang="en-US" sz="1600" dirty="0"/>
          </a:p>
          <a:p>
            <a:pPr marL="118872" indent="0">
              <a:buNone/>
            </a:pPr>
            <a:r>
              <a:rPr lang="en-US" sz="1600" dirty="0"/>
              <a:t>1. As reported in the wwwhuffingtonpost.com May 27, 2016 </a:t>
            </a:r>
          </a:p>
          <a:p>
            <a:pPr marL="118872" indent="0">
              <a:buNone/>
            </a:pPr>
            <a:r>
              <a:rPr lang="en-US" sz="1600" dirty="0"/>
              <a:t>2. Reported in “Diverse Issues in Higher Education” – February 23, 2016</a:t>
            </a:r>
          </a:p>
          <a:p>
            <a:pPr marL="118872" indent="0">
              <a:buNone/>
            </a:pPr>
            <a:endParaRPr lang="en-US" sz="1600" dirty="0"/>
          </a:p>
          <a:p>
            <a:pPr algn="ctr"/>
            <a:endParaRPr lang="en-US" dirty="0"/>
          </a:p>
          <a:p>
            <a:pPr algn="ctr"/>
            <a:endParaRPr lang="en-US" dirty="0"/>
          </a:p>
        </p:txBody>
      </p:sp>
    </p:spTree>
    <p:extLst>
      <p:ext uri="{BB962C8B-B14F-4D97-AF65-F5344CB8AC3E}">
        <p14:creationId xmlns:p14="http://schemas.microsoft.com/office/powerpoint/2010/main" val="2640847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BCU_PPP_Background.jpg"/>
          <p:cNvPicPr>
            <a:picLocks noChangeAspect="1"/>
          </p:cNvPicPr>
          <p:nvPr/>
        </p:nvPicPr>
        <p:blipFill>
          <a:blip r:embed="rId2" cstate="print"/>
          <a:stretch>
            <a:fillRect/>
          </a:stretch>
        </p:blipFill>
        <p:spPr>
          <a:xfrm>
            <a:off x="0" y="2029968"/>
            <a:ext cx="9144000" cy="4828032"/>
          </a:xfrm>
          <a:prstGeom prst="rect">
            <a:avLst/>
          </a:prstGeom>
        </p:spPr>
      </p:pic>
      <p:sp>
        <p:nvSpPr>
          <p:cNvPr id="2" name="Title 1"/>
          <p:cNvSpPr>
            <a:spLocks noGrp="1"/>
          </p:cNvSpPr>
          <p:nvPr>
            <p:ph type="title"/>
          </p:nvPr>
        </p:nvSpPr>
        <p:spPr>
          <a:xfrm>
            <a:off x="76200" y="76200"/>
            <a:ext cx="8991600" cy="1295400"/>
          </a:xfrm>
          <a:solidFill>
            <a:schemeClr val="tx2">
              <a:lumMod val="40000"/>
              <a:lumOff val="60000"/>
            </a:schemeClr>
          </a:solidFill>
        </p:spPr>
        <p:txBody>
          <a:bodyPr>
            <a:normAutofit/>
          </a:bodyPr>
          <a:lstStyle/>
          <a:p>
            <a:pPr algn="ctr"/>
            <a:r>
              <a:rPr lang="en-US" dirty="0"/>
              <a:t>WHY CONSIDER A HBCU?</a:t>
            </a:r>
          </a:p>
        </p:txBody>
      </p:sp>
      <p:sp>
        <p:nvSpPr>
          <p:cNvPr id="3" name="Content Placeholder 2"/>
          <p:cNvSpPr>
            <a:spLocks noGrp="1"/>
          </p:cNvSpPr>
          <p:nvPr>
            <p:ph idx="1"/>
          </p:nvPr>
        </p:nvSpPr>
        <p:spPr>
          <a:xfrm>
            <a:off x="457200" y="1524000"/>
            <a:ext cx="8229600" cy="5257800"/>
          </a:xfrm>
        </p:spPr>
        <p:txBody>
          <a:bodyPr>
            <a:normAutofit/>
          </a:bodyPr>
          <a:lstStyle/>
          <a:p>
            <a:r>
              <a:rPr lang="en-US" sz="1800" b="1" dirty="0"/>
              <a:t>Low teacher to student ratio</a:t>
            </a:r>
          </a:p>
          <a:p>
            <a:endParaRPr lang="en-US" sz="1800" b="1" dirty="0"/>
          </a:p>
          <a:p>
            <a:r>
              <a:rPr lang="en-US" sz="1800" b="1" dirty="0"/>
              <a:t>Most classes are taught by professors not teaching assistants</a:t>
            </a:r>
          </a:p>
          <a:p>
            <a:endParaRPr lang="en-US" sz="1800" b="1" dirty="0"/>
          </a:p>
          <a:p>
            <a:r>
              <a:rPr lang="en-US" sz="1800" b="1" dirty="0"/>
              <a:t>Long term income earnings are higher for students who attended HBCU’s. </a:t>
            </a:r>
            <a:r>
              <a:rPr lang="en-US" sz="1000" b="1" dirty="0"/>
              <a:t>(Huffingtonpost.com 5/27/16)</a:t>
            </a:r>
          </a:p>
          <a:p>
            <a:endParaRPr lang="en-US" sz="1800" b="1" dirty="0"/>
          </a:p>
          <a:p>
            <a:r>
              <a:rPr lang="en-US" sz="1800" b="1" dirty="0"/>
              <a:t>Memorable social experiences such as battle of the bands, step shows, and homecoming.</a:t>
            </a:r>
          </a:p>
          <a:p>
            <a:pPr>
              <a:buNone/>
            </a:pPr>
            <a:endParaRPr lang="en-US" sz="1800" b="1" dirty="0"/>
          </a:p>
          <a:p>
            <a:r>
              <a:rPr lang="en-US" sz="1800" b="1" dirty="0"/>
              <a:t>Competitive Tuition  Costs</a:t>
            </a:r>
          </a:p>
          <a:p>
            <a:endParaRPr lang="en-US" sz="1800" b="1" dirty="0"/>
          </a:p>
          <a:p>
            <a:r>
              <a:rPr lang="en-US" sz="1800" b="1" dirty="0"/>
              <a:t>Longer Application Periods</a:t>
            </a:r>
          </a:p>
          <a:p>
            <a:endParaRPr lang="en-US" sz="1800" b="1" dirty="0"/>
          </a:p>
          <a:p>
            <a:r>
              <a:rPr lang="en-US" sz="1800" b="1" dirty="0"/>
              <a:t>Graduate School Opportunities and Employment Opportunities</a:t>
            </a:r>
          </a:p>
          <a:p>
            <a:endParaRPr lang="en-US" sz="1800" b="1" dirty="0"/>
          </a:p>
          <a:p>
            <a:r>
              <a:rPr lang="en-US" sz="1800" b="1" dirty="0"/>
              <a:t>Diversity – students from all over the US and the world</a:t>
            </a:r>
          </a:p>
          <a:p>
            <a:endParaRPr lang="en-US" sz="2000" dirty="0"/>
          </a:p>
          <a:p>
            <a:endParaRPr lang="en-US" sz="2000" dirty="0"/>
          </a:p>
          <a:p>
            <a:endParaRPr lang="en-US" sz="2400" dirty="0"/>
          </a:p>
          <a:p>
            <a:pPr>
              <a:buNone/>
            </a:pP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BCU_PPP_Background.jpg"/>
          <p:cNvPicPr>
            <a:picLocks noChangeAspect="1"/>
          </p:cNvPicPr>
          <p:nvPr/>
        </p:nvPicPr>
        <p:blipFill>
          <a:blip r:embed="rId2" cstate="print"/>
          <a:stretch>
            <a:fillRect/>
          </a:stretch>
        </p:blipFill>
        <p:spPr>
          <a:xfrm>
            <a:off x="0" y="2029968"/>
            <a:ext cx="9144000" cy="4828032"/>
          </a:xfrm>
          <a:prstGeom prst="rect">
            <a:avLst/>
          </a:prstGeom>
        </p:spPr>
      </p:pic>
      <p:sp>
        <p:nvSpPr>
          <p:cNvPr id="2" name="Title 1"/>
          <p:cNvSpPr>
            <a:spLocks noGrp="1"/>
          </p:cNvSpPr>
          <p:nvPr>
            <p:ph type="title"/>
          </p:nvPr>
        </p:nvSpPr>
        <p:spPr>
          <a:xfrm>
            <a:off x="76200" y="76200"/>
            <a:ext cx="8991600" cy="1295400"/>
          </a:xfrm>
          <a:solidFill>
            <a:schemeClr val="tx2">
              <a:lumMod val="40000"/>
              <a:lumOff val="60000"/>
            </a:schemeClr>
          </a:solidFill>
        </p:spPr>
        <p:txBody>
          <a:bodyPr>
            <a:normAutofit/>
          </a:bodyPr>
          <a:lstStyle/>
          <a:p>
            <a:pPr algn="ctr"/>
            <a:r>
              <a:rPr lang="en-US" dirty="0"/>
              <a:t>WELL KNOWN HBCU ALUMNI</a:t>
            </a:r>
          </a:p>
        </p:txBody>
      </p:sp>
      <p:sp>
        <p:nvSpPr>
          <p:cNvPr id="3" name="Content Placeholder 2"/>
          <p:cNvSpPr>
            <a:spLocks noGrp="1"/>
          </p:cNvSpPr>
          <p:nvPr>
            <p:ph idx="1"/>
          </p:nvPr>
        </p:nvSpPr>
        <p:spPr>
          <a:xfrm>
            <a:off x="457200" y="1447800"/>
            <a:ext cx="8229600" cy="5410200"/>
          </a:xfrm>
        </p:spPr>
        <p:txBody>
          <a:bodyPr>
            <a:normAutofit/>
          </a:bodyPr>
          <a:lstStyle/>
          <a:p>
            <a:pPr algn="ctr"/>
            <a:endParaRPr lang="en-US" sz="1600" b="1" dirty="0"/>
          </a:p>
          <a:p>
            <a:pPr algn="ctr">
              <a:buNone/>
            </a:pPr>
            <a:r>
              <a:rPr lang="en-US" sz="1600" b="1" dirty="0"/>
              <a:t>Martin Luther King,   Kamala Harris,   Alice Walker,</a:t>
            </a:r>
          </a:p>
          <a:p>
            <a:pPr algn="ctr">
              <a:buNone/>
            </a:pPr>
            <a:r>
              <a:rPr lang="en-US" sz="1600" b="1" dirty="0"/>
              <a:t>	</a:t>
            </a:r>
          </a:p>
          <a:p>
            <a:pPr algn="ctr">
              <a:buNone/>
            </a:pPr>
            <a:r>
              <a:rPr lang="en-US" sz="1600" b="1" dirty="0"/>
              <a:t>Taraji P Henson,   Spike Lee,   2 </a:t>
            </a:r>
            <a:r>
              <a:rPr lang="en-US" sz="1600" b="1" dirty="0" err="1"/>
              <a:t>Chainz</a:t>
            </a:r>
            <a:endParaRPr lang="en-US" sz="1600" b="1" dirty="0"/>
          </a:p>
          <a:p>
            <a:pPr algn="ctr"/>
            <a:endParaRPr lang="en-US" sz="1600" b="1" dirty="0"/>
          </a:p>
          <a:p>
            <a:pPr algn="ctr">
              <a:buNone/>
            </a:pPr>
            <a:r>
              <a:rPr lang="en-US" sz="1600" b="1" dirty="0"/>
              <a:t>Oprah Winfrey,  Common, </a:t>
            </a:r>
            <a:r>
              <a:rPr lang="en-US" sz="1600" b="1" dirty="0" err="1"/>
              <a:t>Phylicia</a:t>
            </a:r>
            <a:r>
              <a:rPr lang="en-US" sz="1600" b="1" dirty="0"/>
              <a:t> Rashad</a:t>
            </a:r>
          </a:p>
          <a:p>
            <a:pPr algn="ctr">
              <a:buNone/>
            </a:pPr>
            <a:r>
              <a:rPr lang="en-US" sz="1600" b="1" dirty="0"/>
              <a:t>	</a:t>
            </a:r>
          </a:p>
          <a:p>
            <a:pPr algn="ctr">
              <a:buNone/>
            </a:pPr>
            <a:r>
              <a:rPr lang="en-US" sz="1600" b="1" dirty="0"/>
              <a:t>  Samuel L. Jackson, Michael Strahan, Diddy (Sean Combs)</a:t>
            </a:r>
          </a:p>
          <a:p>
            <a:pPr algn="ctr"/>
            <a:endParaRPr lang="en-US" sz="1600" b="1" dirty="0"/>
          </a:p>
          <a:p>
            <a:pPr algn="ctr">
              <a:buNone/>
            </a:pPr>
            <a:r>
              <a:rPr lang="en-US" sz="1600" b="1" dirty="0"/>
              <a:t>Thurgood Marshall</a:t>
            </a:r>
          </a:p>
          <a:p>
            <a:endParaRPr lang="en-US" sz="38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151" y="1917187"/>
            <a:ext cx="1343025" cy="89535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874" y="2793984"/>
            <a:ext cx="1066800" cy="10668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369" y="3776663"/>
            <a:ext cx="1100631" cy="1289803"/>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556" y="5014750"/>
            <a:ext cx="940242" cy="1400755"/>
          </a:xfrm>
          <a:prstGeom prst="rect">
            <a:avLst/>
          </a:prstGeom>
        </p:spPr>
      </p:pic>
      <p:pic>
        <p:nvPicPr>
          <p:cNvPr id="13" name="Picture 1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86766" y="5109312"/>
            <a:ext cx="1326494" cy="996113"/>
          </a:xfrm>
          <a:prstGeom prst="rect">
            <a:avLst/>
          </a:prstGeom>
        </p:spPr>
      </p:pic>
      <p:pic>
        <p:nvPicPr>
          <p:cNvPr id="14" name="Picture 1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667626" y="5179181"/>
            <a:ext cx="1209674" cy="1209674"/>
          </a:xfrm>
          <a:prstGeom prst="rect">
            <a:avLst/>
          </a:prstGeom>
        </p:spPr>
      </p:pic>
      <p:pic>
        <p:nvPicPr>
          <p:cNvPr id="15" name="Picture 1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567602" y="4189537"/>
            <a:ext cx="1337437" cy="1003078"/>
          </a:xfrm>
          <a:prstGeom prst="rect">
            <a:avLst/>
          </a:prstGeom>
        </p:spPr>
      </p:pic>
      <p:pic>
        <p:nvPicPr>
          <p:cNvPr id="16" name="Picture 1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803068" y="2891955"/>
            <a:ext cx="867215" cy="1304132"/>
          </a:xfrm>
          <a:prstGeom prst="rect">
            <a:avLst/>
          </a:prstGeom>
        </p:spPr>
      </p:pic>
      <p:pic>
        <p:nvPicPr>
          <p:cNvPr id="18" name="Picture 1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73102" y="1926566"/>
            <a:ext cx="1343025" cy="895350"/>
          </a:xfrm>
          <a:prstGeom prst="rect">
            <a:avLst/>
          </a:prstGeom>
        </p:spPr>
      </p:pic>
      <p:pic>
        <p:nvPicPr>
          <p:cNvPr id="19" name="Picture 18"/>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63825" y="2803363"/>
            <a:ext cx="1066800" cy="1066800"/>
          </a:xfrm>
          <a:prstGeom prst="rect">
            <a:avLst/>
          </a:prstGeom>
        </p:spPr>
      </p:pic>
      <p:pic>
        <p:nvPicPr>
          <p:cNvPr id="20" name="Picture 19"/>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12320" y="3786042"/>
            <a:ext cx="1100631" cy="1289803"/>
          </a:xfrm>
          <a:prstGeom prst="rect">
            <a:avLst/>
          </a:prstGeom>
        </p:spPr>
      </p:pic>
      <p:pic>
        <p:nvPicPr>
          <p:cNvPr id="21" name="Picture 20"/>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12507" y="5024129"/>
            <a:ext cx="940242" cy="1400755"/>
          </a:xfrm>
          <a:prstGeom prst="rect">
            <a:avLst/>
          </a:prstGeom>
        </p:spPr>
      </p:pic>
      <p:pic>
        <p:nvPicPr>
          <p:cNvPr id="22" name="Picture 21"/>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653854" y="5281249"/>
            <a:ext cx="1171575" cy="1032952"/>
          </a:xfrm>
          <a:prstGeom prst="rect">
            <a:avLst/>
          </a:prstGeom>
        </p:spPr>
      </p:pic>
      <p:pic>
        <p:nvPicPr>
          <p:cNvPr id="24" name="Picture 23"/>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4459753" y="4891584"/>
            <a:ext cx="1114775" cy="1397000"/>
          </a:xfrm>
          <a:prstGeom prst="rect">
            <a:avLst/>
          </a:prstGeom>
        </p:spPr>
      </p:pic>
      <p:pic>
        <p:nvPicPr>
          <p:cNvPr id="25" name="Picture 24"/>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5565370" y="5109312"/>
            <a:ext cx="1030153" cy="1473908"/>
          </a:xfrm>
          <a:prstGeom prst="rect">
            <a:avLst/>
          </a:prstGeom>
        </p:spPr>
      </p:pic>
      <p:pic>
        <p:nvPicPr>
          <p:cNvPr id="26" name="Picture 25"/>
          <p:cNvPicPr>
            <a:picLocks noChangeAspect="1"/>
          </p:cNvPicPr>
          <p:nvPr/>
        </p:nvPicPr>
        <p:blipFill>
          <a:blip r:embed="rId18"/>
          <a:stretch>
            <a:fillRect/>
          </a:stretch>
        </p:blipFill>
        <p:spPr>
          <a:xfrm>
            <a:off x="7526937" y="1827255"/>
            <a:ext cx="1540863" cy="1026600"/>
          </a:xfrm>
          <a:prstGeom prst="rect">
            <a:avLst/>
          </a:prstGeom>
        </p:spPr>
      </p:pic>
      <p:pic>
        <p:nvPicPr>
          <p:cNvPr id="28" name="Picture 27"/>
          <p:cNvPicPr>
            <a:picLocks noChangeAspect="1"/>
          </p:cNvPicPr>
          <p:nvPr/>
        </p:nvPicPr>
        <p:blipFill>
          <a:blip r:embed="rId19"/>
          <a:stretch>
            <a:fillRect/>
          </a:stretch>
        </p:blipFill>
        <p:spPr>
          <a:xfrm>
            <a:off x="2819679" y="5091942"/>
            <a:ext cx="1648025" cy="155421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BCU_PPP_Background.jpg"/>
          <p:cNvPicPr>
            <a:picLocks noChangeAspect="1"/>
          </p:cNvPicPr>
          <p:nvPr/>
        </p:nvPicPr>
        <p:blipFill>
          <a:blip r:embed="rId2" cstate="print"/>
          <a:stretch>
            <a:fillRect/>
          </a:stretch>
        </p:blipFill>
        <p:spPr>
          <a:xfrm>
            <a:off x="0" y="2029968"/>
            <a:ext cx="9144000" cy="4828032"/>
          </a:xfrm>
          <a:prstGeom prst="rect">
            <a:avLst/>
          </a:prstGeom>
        </p:spPr>
      </p:pic>
      <p:sp>
        <p:nvSpPr>
          <p:cNvPr id="2" name="Title 1"/>
          <p:cNvSpPr>
            <a:spLocks noGrp="1"/>
          </p:cNvSpPr>
          <p:nvPr>
            <p:ph type="title"/>
          </p:nvPr>
        </p:nvSpPr>
        <p:spPr>
          <a:xfrm>
            <a:off x="76200" y="76200"/>
            <a:ext cx="8991600" cy="1295400"/>
          </a:xfrm>
          <a:solidFill>
            <a:schemeClr val="tx2">
              <a:lumMod val="40000"/>
              <a:lumOff val="60000"/>
            </a:schemeClr>
          </a:solidFill>
        </p:spPr>
        <p:txBody>
          <a:bodyPr>
            <a:normAutofit fontScale="90000"/>
          </a:bodyPr>
          <a:lstStyle/>
          <a:p>
            <a:pPr algn="ctr"/>
            <a:br>
              <a:rPr lang="en-US" sz="900" dirty="0"/>
            </a:br>
            <a:br>
              <a:rPr lang="en-US" sz="900" dirty="0"/>
            </a:br>
            <a:br>
              <a:rPr lang="en-US" sz="900" dirty="0"/>
            </a:br>
            <a:r>
              <a:rPr lang="en-US" sz="2700" dirty="0"/>
              <a:t>HISTORICALLY</a:t>
            </a:r>
            <a:r>
              <a:rPr lang="en-US" sz="3600" dirty="0"/>
              <a:t> </a:t>
            </a:r>
            <a:r>
              <a:rPr lang="en-US" sz="2700" dirty="0"/>
              <a:t>BLACK COLLEGE AND UNIVERSITY TRANSFER AGREEMENT PROJECT</a:t>
            </a:r>
            <a:br>
              <a:rPr lang="en-US" sz="4800" dirty="0"/>
            </a:br>
            <a:r>
              <a:rPr lang="en-US" sz="4800" dirty="0"/>
              <a:t> </a:t>
            </a:r>
            <a:endParaRPr lang="en-US" dirty="0"/>
          </a:p>
        </p:txBody>
      </p:sp>
      <p:sp>
        <p:nvSpPr>
          <p:cNvPr id="3" name="Content Placeholder 2"/>
          <p:cNvSpPr>
            <a:spLocks noGrp="1"/>
          </p:cNvSpPr>
          <p:nvPr>
            <p:ph idx="1"/>
          </p:nvPr>
        </p:nvSpPr>
        <p:spPr>
          <a:xfrm>
            <a:off x="457200" y="1524000"/>
            <a:ext cx="8229600" cy="5105399"/>
          </a:xfrm>
        </p:spPr>
        <p:txBody>
          <a:bodyPr>
            <a:noAutofit/>
          </a:bodyPr>
          <a:lstStyle/>
          <a:p>
            <a:pPr algn="ctr">
              <a:buNone/>
            </a:pPr>
            <a:r>
              <a:rPr lang="en-US" sz="2400" dirty="0"/>
              <a:t> </a:t>
            </a:r>
            <a:r>
              <a:rPr lang="en-US" sz="2400" b="1" dirty="0"/>
              <a:t>Guaranteed Admission for any California Community College student who completes one of the following:</a:t>
            </a:r>
          </a:p>
          <a:p>
            <a:pPr algn="ctr">
              <a:buNone/>
            </a:pPr>
            <a:endParaRPr lang="en-US" sz="1050" dirty="0"/>
          </a:p>
          <a:p>
            <a:r>
              <a:rPr lang="en-US" sz="2400" dirty="0"/>
              <a:t> </a:t>
            </a:r>
            <a:r>
              <a:rPr lang="x-none" sz="2400" dirty="0"/>
              <a:t>A</a:t>
            </a:r>
            <a:r>
              <a:rPr lang="en-US" sz="2400" dirty="0"/>
              <a:t>  transfer level</a:t>
            </a:r>
            <a:r>
              <a:rPr lang="x-none" sz="2400" dirty="0"/>
              <a:t> Associate Degree</a:t>
            </a:r>
            <a:r>
              <a:rPr lang="en-US" sz="2400" dirty="0"/>
              <a:t>* awarded by </a:t>
            </a:r>
            <a:r>
              <a:rPr lang="x-none" sz="2400" dirty="0"/>
              <a:t> a California Community College with a minimum cumulative grade</a:t>
            </a:r>
            <a:r>
              <a:rPr lang="en-US" sz="2400" dirty="0"/>
              <a:t> </a:t>
            </a:r>
            <a:r>
              <a:rPr lang="x-none" sz="2400" dirty="0"/>
              <a:t>point average (GPA) of 2.5 or higher</a:t>
            </a:r>
            <a:r>
              <a:rPr lang="en-US" sz="2400" dirty="0"/>
              <a:t>  </a:t>
            </a:r>
            <a:endParaRPr lang="en-US" sz="800" dirty="0"/>
          </a:p>
          <a:p>
            <a:pPr>
              <a:buNone/>
            </a:pPr>
            <a:endParaRPr lang="en-US" sz="2400" dirty="0"/>
          </a:p>
          <a:p>
            <a:pPr algn="ctr">
              <a:buNone/>
            </a:pPr>
            <a:r>
              <a:rPr lang="en-US" sz="2400" b="1" dirty="0"/>
              <a:t>(</a:t>
            </a:r>
            <a:r>
              <a:rPr lang="en-US" sz="1800" b="1" dirty="0"/>
              <a:t>OR</a:t>
            </a:r>
            <a:r>
              <a:rPr lang="en-US" sz="2400" b="1" dirty="0"/>
              <a:t>)</a:t>
            </a:r>
          </a:p>
          <a:p>
            <a:pPr algn="ctr">
              <a:buNone/>
            </a:pPr>
            <a:endParaRPr lang="en-US" sz="2400" dirty="0"/>
          </a:p>
          <a:p>
            <a:pPr lvl="0"/>
            <a:r>
              <a:rPr lang="x-none" sz="2400" dirty="0"/>
              <a:t>A minimum 30 transferrable semester units with a minimum grade point average (GPA) of 2.5 or higher.</a:t>
            </a:r>
            <a:endParaRPr lang="en-US" sz="2400" dirty="0"/>
          </a:p>
          <a:p>
            <a:pPr lvl="0"/>
            <a:endParaRPr lang="en-US" sz="900" dirty="0"/>
          </a:p>
          <a:p>
            <a:pPr marL="118872" lvl="0" indent="0">
              <a:buNone/>
            </a:pPr>
            <a:r>
              <a:rPr lang="en-US" sz="1200" b="1" dirty="0"/>
              <a:t>*The degree must include both the completion and certification of lower division Intersegmental General Education Transfer Curriculum (IGETC) or the California State University General Education Breath pattern9  (CSU  GE)</a:t>
            </a:r>
          </a:p>
          <a:p>
            <a:endParaRPr lang="en-US" sz="1400" dirty="0"/>
          </a:p>
          <a:p>
            <a:endParaRPr lang="en-US" sz="1400" dirty="0"/>
          </a:p>
          <a:p>
            <a:endParaRPr lang="en-US" sz="1400" dirty="0"/>
          </a:p>
          <a:p>
            <a:endParaRPr lang="en-US" sz="1400" dirty="0"/>
          </a:p>
          <a:p>
            <a:endParaRPr lang="en-US" sz="1400"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New Presentation 2018">
      <a:dk1>
        <a:srgbClr val="004C99"/>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6D985B8DC1D6240AE833EA18B0AD440" ma:contentTypeVersion="0" ma:contentTypeDescription="Create a new document." ma:contentTypeScope="" ma:versionID="888b4d91953bd5ad0b6f4d9350f3cd5b">
  <xsd:schema xmlns:xsd="http://www.w3.org/2001/XMLSchema" xmlns:xs="http://www.w3.org/2001/XMLSchema" xmlns:p="http://schemas.microsoft.com/office/2006/metadata/properties" targetNamespace="http://schemas.microsoft.com/office/2006/metadata/properties" ma:root="true" ma:fieldsID="6a8898fd043fd830b20f0b6098ebec2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0874D7D-918F-41A3-93F6-C9C22CBD974E}">
  <ds:schemaRefs>
    <ds:schemaRef ds:uri="http://schemas.microsoft.com/office/2006/metadata/properties"/>
    <ds:schemaRef ds:uri="http://schemas.openxmlformats.org/package/2006/metadata/core-properties"/>
    <ds:schemaRef ds:uri="http://www.w3.org/XML/1998/namespace"/>
    <ds:schemaRef ds:uri="http://purl.org/dc/terms/"/>
    <ds:schemaRef ds:uri="http://purl.org/dc/elements/1.1/"/>
    <ds:schemaRef ds:uri="http://schemas.microsoft.com/office/infopath/2007/PartnerControls"/>
    <ds:schemaRef ds:uri="http://schemas.microsoft.com/office/2006/documentManagement/types"/>
    <ds:schemaRef ds:uri="http://purl.org/dc/dcmitype/"/>
  </ds:schemaRefs>
</ds:datastoreItem>
</file>

<file path=customXml/itemProps2.xml><?xml version="1.0" encoding="utf-8"?>
<ds:datastoreItem xmlns:ds="http://schemas.openxmlformats.org/officeDocument/2006/customXml" ds:itemID="{330F1AA8-3FC1-4484-985B-B6F7F4357E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CFFC87E0-B610-46D9-8077-4AC9A3E069C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27624</TotalTime>
  <Words>4004</Words>
  <Application>Microsoft Office PowerPoint</Application>
  <PresentationFormat>On-screen Show (4:3)</PresentationFormat>
  <Paragraphs>744</Paragraphs>
  <Slides>24</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Adobe Fan Heiti Std B</vt:lpstr>
      <vt:lpstr>Arial</vt:lpstr>
      <vt:lpstr>Calibri</vt:lpstr>
      <vt:lpstr>Cambria</vt:lpstr>
      <vt:lpstr>Corbel</vt:lpstr>
      <vt:lpstr>Wingdings</vt:lpstr>
      <vt:lpstr>Wingdings 2</vt:lpstr>
      <vt:lpstr>Wingdings 3</vt:lpstr>
      <vt:lpstr>Module</vt:lpstr>
      <vt:lpstr>PowerPoint Presentation</vt:lpstr>
      <vt:lpstr>AGENDA</vt:lpstr>
      <vt:lpstr>HISTORY OF HBCU’S</vt:lpstr>
      <vt:lpstr>HBCU Facts</vt:lpstr>
      <vt:lpstr>WHY CONSIDER A HBCU?</vt:lpstr>
      <vt:lpstr>WHY CONSIDER A HBCU?</vt:lpstr>
      <vt:lpstr>WHY CONSIDER A HBCU?</vt:lpstr>
      <vt:lpstr>WELL KNOWN HBCU ALUMNI</vt:lpstr>
      <vt:lpstr>   HISTORICALLY BLACK COLLEGE AND UNIVERSITY TRANSFER AGREEMENT PROJECT  </vt:lpstr>
      <vt:lpstr>ADDITIONAL STUDENT ADVANTAGES</vt:lpstr>
      <vt:lpstr>Began with nine HBCUs in 2015, now there are thirty-nine California Community College HBCU Partners!</vt:lpstr>
      <vt:lpstr> C</vt:lpstr>
      <vt:lpstr>          </vt:lpstr>
      <vt:lpstr> </vt:lpstr>
      <vt:lpstr> </vt:lpstr>
      <vt:lpstr>PowerPoint Presentation</vt:lpstr>
      <vt:lpstr>    </vt:lpstr>
      <vt:lpstr>    </vt:lpstr>
      <vt:lpstr>                                        </vt:lpstr>
      <vt:lpstr>       </vt:lpstr>
      <vt:lpstr>PowerPoint Presentation</vt:lpstr>
      <vt:lpstr>STUDENT NEXT STEPS </vt:lpstr>
      <vt:lpstr>APPLY FREE TO MULTIPLE HBCU PARTNERS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PATHWAYS TO HBCUs</dc:title>
  <dc:creator>Owner</dc:creator>
  <cp:lastModifiedBy>Sofia Janney-Roberts</cp:lastModifiedBy>
  <cp:revision>1586</cp:revision>
  <dcterms:created xsi:type="dcterms:W3CDTF">2016-06-03T16:01:53Z</dcterms:created>
  <dcterms:modified xsi:type="dcterms:W3CDTF">2021-02-24T19:08:12Z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0x01010096D985B8DC1D6240AE833EA18B0AD440</vt:lpwstr>
  </property>
</Properties>
</file>